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9" r:id="rId3"/>
    <p:sldId id="268" r:id="rId4"/>
    <p:sldId id="257" r:id="rId5"/>
    <p:sldId id="258" r:id="rId6"/>
    <p:sldId id="269" r:id="rId7"/>
    <p:sldId id="273" r:id="rId8"/>
    <p:sldId id="275" r:id="rId9"/>
    <p:sldId id="277" r:id="rId10"/>
    <p:sldId id="267" r:id="rId11"/>
    <p:sldId id="262" r:id="rId12"/>
    <p:sldId id="263" r:id="rId13"/>
    <p:sldId id="264" r:id="rId14"/>
    <p:sldId id="283" r:id="rId15"/>
    <p:sldId id="281" r:id="rId16"/>
    <p:sldId id="278"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an Macdonald" initials="AM" lastIdx="1" clrIdx="0">
    <p:extLst>
      <p:ext uri="{19B8F6BF-5375-455C-9EA6-DF929625EA0E}">
        <p15:presenceInfo xmlns:p15="http://schemas.microsoft.com/office/powerpoint/2012/main" userId="S::allan.macdonald@wndgroup.io::f22b462c-de7d-44fb-b43c-e56a81f0dd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1116" autoAdjust="0"/>
  </p:normalViewPr>
  <p:slideViewPr>
    <p:cSldViewPr snapToGrid="0">
      <p:cViewPr varScale="1">
        <p:scale>
          <a:sx n="37" d="100"/>
          <a:sy n="37" d="100"/>
        </p:scale>
        <p:origin x="19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68C55-AF9F-47DD-90F2-2D6417B7A866}" type="datetimeFigureOut">
              <a:rPr lang="en-GB" smtClean="0"/>
              <a:t>13/11/2020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0D727-E64F-4327-9F8E-7B601127ABF3}" type="slidenum">
              <a:rPr lang="en-GB" smtClean="0"/>
              <a:t>‹#›</a:t>
            </a:fld>
            <a:endParaRPr lang="en-GB"/>
          </a:p>
        </p:txBody>
      </p:sp>
    </p:spTree>
    <p:extLst>
      <p:ext uri="{BB962C8B-B14F-4D97-AF65-F5344CB8AC3E}">
        <p14:creationId xmlns:p14="http://schemas.microsoft.com/office/powerpoint/2010/main" val="111435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ovingimage.nls.uk/film/3193/7496007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movingimage.nls.uk/film/T0096/7495876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for films: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https://movingimage.nls.uk/film/3193/74960075</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4"/>
              </a:rPr>
              <a:t>https://movingimage.nls.uk/film/T0096/74958764</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algn="l"/>
            <a:r>
              <a:rPr lang="en-GB" b="0" i="0" dirty="0">
                <a:solidFill>
                  <a:srgbClr val="666666"/>
                </a:solidFill>
                <a:effectLst/>
                <a:latin typeface="Arial" panose="020B0604020202020204" pitchFamily="34" charset="0"/>
              </a:rPr>
              <a:t>From home movies to documentaries, from industry to entertainment - the National Library of Scotland Moving Image Archive (formerly the Scottish Screen Archive) has something for everyone.</a:t>
            </a:r>
          </a:p>
          <a:p>
            <a:pPr algn="l"/>
            <a:r>
              <a:rPr lang="en-GB" b="0" i="0" dirty="0">
                <a:solidFill>
                  <a:srgbClr val="666666"/>
                </a:solidFill>
                <a:effectLst/>
                <a:latin typeface="Arial" panose="020B0604020202020204" pitchFamily="34" charset="0"/>
              </a:rPr>
              <a:t>Explore around 100 years of Scotland's history captured by amateur and professional film-makers. Here in the Moving Image Archive catalogue you will find details of thousands of films and videos held at the Library which you can watch with your group. </a:t>
            </a:r>
          </a:p>
          <a:p>
            <a:endParaRPr lang="en-GB" dirty="0"/>
          </a:p>
        </p:txBody>
      </p:sp>
      <p:sp>
        <p:nvSpPr>
          <p:cNvPr id="4" name="Slide Number Placeholder 3"/>
          <p:cNvSpPr>
            <a:spLocks noGrp="1"/>
          </p:cNvSpPr>
          <p:nvPr>
            <p:ph type="sldNum" sz="quarter" idx="5"/>
          </p:nvPr>
        </p:nvSpPr>
        <p:spPr/>
        <p:txBody>
          <a:bodyPr/>
          <a:lstStyle/>
          <a:p>
            <a:fld id="{37D0D727-E64F-4327-9F8E-7B601127ABF3}" type="slidenum">
              <a:rPr lang="en-GB" smtClean="0"/>
              <a:t>4</a:t>
            </a:fld>
            <a:endParaRPr lang="en-GB"/>
          </a:p>
        </p:txBody>
      </p:sp>
    </p:spTree>
    <p:extLst>
      <p:ext uri="{BB962C8B-B14F-4D97-AF65-F5344CB8AC3E}">
        <p14:creationId xmlns:p14="http://schemas.microsoft.com/office/powerpoint/2010/main" val="228732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Silent film of the Carnival: https://movingimage.nls.uk/film/2187 start the film at 13:54</a:t>
            </a:r>
          </a:p>
          <a:p>
            <a:r>
              <a:rPr lang="en-GB" dirty="0"/>
              <a:t>Additional film of </a:t>
            </a:r>
            <a:r>
              <a:rPr lang="en-GB" dirty="0" err="1"/>
              <a:t>showpeople</a:t>
            </a:r>
            <a:r>
              <a:rPr lang="en-GB" dirty="0"/>
              <a:t> and visitor to the carnival sharing their memories of the carnival: https://vimeo.com/177225995</a:t>
            </a:r>
          </a:p>
          <a:p>
            <a:endParaRPr lang="en-GB" dirty="0"/>
          </a:p>
        </p:txBody>
      </p:sp>
      <p:sp>
        <p:nvSpPr>
          <p:cNvPr id="4" name="Slide Number Placeholder 3"/>
          <p:cNvSpPr>
            <a:spLocks noGrp="1"/>
          </p:cNvSpPr>
          <p:nvPr>
            <p:ph type="sldNum" sz="quarter" idx="5"/>
          </p:nvPr>
        </p:nvSpPr>
        <p:spPr/>
        <p:txBody>
          <a:bodyPr/>
          <a:lstStyle/>
          <a:p>
            <a:fld id="{37D0D727-E64F-4327-9F8E-7B601127ABF3}" type="slidenum">
              <a:rPr lang="en-GB" smtClean="0"/>
              <a:t>5</a:t>
            </a:fld>
            <a:endParaRPr lang="en-GB"/>
          </a:p>
        </p:txBody>
      </p:sp>
    </p:spTree>
    <p:extLst>
      <p:ext uri="{BB962C8B-B14F-4D97-AF65-F5344CB8AC3E}">
        <p14:creationId xmlns:p14="http://schemas.microsoft.com/office/powerpoint/2010/main" val="28050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video: https://www.youtube.com/watch?v=A3yCcXgbKrE</a:t>
            </a:r>
          </a:p>
        </p:txBody>
      </p:sp>
      <p:sp>
        <p:nvSpPr>
          <p:cNvPr id="4" name="Slide Number Placeholder 3"/>
          <p:cNvSpPr>
            <a:spLocks noGrp="1"/>
          </p:cNvSpPr>
          <p:nvPr>
            <p:ph type="sldNum" sz="quarter" idx="5"/>
          </p:nvPr>
        </p:nvSpPr>
        <p:spPr/>
        <p:txBody>
          <a:bodyPr/>
          <a:lstStyle/>
          <a:p>
            <a:fld id="{37D0D727-E64F-4327-9F8E-7B601127ABF3}" type="slidenum">
              <a:rPr lang="en-GB" smtClean="0"/>
              <a:t>11</a:t>
            </a:fld>
            <a:endParaRPr lang="en-GB"/>
          </a:p>
        </p:txBody>
      </p:sp>
    </p:spTree>
    <p:extLst>
      <p:ext uri="{BB962C8B-B14F-4D97-AF65-F5344CB8AC3E}">
        <p14:creationId xmlns:p14="http://schemas.microsoft.com/office/powerpoint/2010/main" val="322420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video: https://www.youtube.com/watch?v=fTTsY-oz6Go</a:t>
            </a:r>
          </a:p>
        </p:txBody>
      </p:sp>
      <p:sp>
        <p:nvSpPr>
          <p:cNvPr id="4" name="Slide Number Placeholder 3"/>
          <p:cNvSpPr>
            <a:spLocks noGrp="1"/>
          </p:cNvSpPr>
          <p:nvPr>
            <p:ph type="sldNum" sz="quarter" idx="5"/>
          </p:nvPr>
        </p:nvSpPr>
        <p:spPr/>
        <p:txBody>
          <a:bodyPr/>
          <a:lstStyle/>
          <a:p>
            <a:fld id="{37D0D727-E64F-4327-9F8E-7B601127ABF3}" type="slidenum">
              <a:rPr lang="en-GB" smtClean="0"/>
              <a:t>12</a:t>
            </a:fld>
            <a:endParaRPr lang="en-GB"/>
          </a:p>
        </p:txBody>
      </p:sp>
    </p:spTree>
    <p:extLst>
      <p:ext uri="{BB962C8B-B14F-4D97-AF65-F5344CB8AC3E}">
        <p14:creationId xmlns:p14="http://schemas.microsoft.com/office/powerpoint/2010/main" val="57863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for video: https://www.youtube.com/watch?v=X4sutGFB9h8</a:t>
            </a:r>
          </a:p>
          <a:p>
            <a:endParaRPr lang="en-GB" dirty="0"/>
          </a:p>
          <a:p>
            <a:r>
              <a:rPr lang="en-GB" dirty="0"/>
              <a:t>Activity: Get your imaginary conductor’s batons out and have a go at conducting the RSNO</a:t>
            </a:r>
          </a:p>
        </p:txBody>
      </p:sp>
      <p:sp>
        <p:nvSpPr>
          <p:cNvPr id="4" name="Slide Number Placeholder 3"/>
          <p:cNvSpPr>
            <a:spLocks noGrp="1"/>
          </p:cNvSpPr>
          <p:nvPr>
            <p:ph type="sldNum" sz="quarter" idx="5"/>
          </p:nvPr>
        </p:nvSpPr>
        <p:spPr/>
        <p:txBody>
          <a:bodyPr/>
          <a:lstStyle/>
          <a:p>
            <a:fld id="{37D0D727-E64F-4327-9F8E-7B601127ABF3}" type="slidenum">
              <a:rPr lang="en-GB" smtClean="0"/>
              <a:t>13</a:t>
            </a:fld>
            <a:endParaRPr lang="en-GB"/>
          </a:p>
        </p:txBody>
      </p:sp>
    </p:spTree>
    <p:extLst>
      <p:ext uri="{BB962C8B-B14F-4D97-AF65-F5344CB8AC3E}">
        <p14:creationId xmlns:p14="http://schemas.microsoft.com/office/powerpoint/2010/main" val="129463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video: https://www.youtube.com/watch?v=GlPlfCy1urI</a:t>
            </a:r>
          </a:p>
          <a:p>
            <a:endParaRPr lang="en-GB" dirty="0"/>
          </a:p>
          <a:p>
            <a:r>
              <a:rPr lang="en-GB" dirty="0"/>
              <a:t>Additional questions:</a:t>
            </a:r>
          </a:p>
          <a:p>
            <a:endParaRPr lang="en-GB" dirty="0"/>
          </a:p>
          <a:p>
            <a:r>
              <a:rPr lang="en-GB" dirty="0"/>
              <a:t>How do you listen to music today?</a:t>
            </a:r>
          </a:p>
          <a:p>
            <a:r>
              <a:rPr lang="en-GB" dirty="0"/>
              <a:t>Has the way we listen to music changed over the years?</a:t>
            </a:r>
          </a:p>
          <a:p>
            <a:r>
              <a:rPr lang="en-GB" dirty="0"/>
              <a:t>Can you play a musical instrument, or was there one that you wanted to learn?</a:t>
            </a:r>
          </a:p>
          <a:p>
            <a:endParaRPr lang="en-GB" dirty="0"/>
          </a:p>
          <a:p>
            <a:r>
              <a:rPr lang="en-GB" dirty="0"/>
              <a:t>If you would like to play a more upbeat Elton John song, here is a link to Crocodile Rock: https://www.youtube.com/watch?v=B8dqdRDCLB4 (03:38)</a:t>
            </a:r>
          </a:p>
          <a:p>
            <a:r>
              <a:rPr lang="en-GB" dirty="0"/>
              <a:t>The video shows him playing the song at the London Palladium in 1972, so the band set up probably would’ve been similar to his concert at Kelvin Hall. There is also a 7” single of Crocodile Rock stored at Kelvin Hall.</a:t>
            </a:r>
          </a:p>
          <a:p>
            <a:endParaRPr lang="en-GB" dirty="0"/>
          </a:p>
        </p:txBody>
      </p:sp>
      <p:sp>
        <p:nvSpPr>
          <p:cNvPr id="4" name="Slide Number Placeholder 3"/>
          <p:cNvSpPr>
            <a:spLocks noGrp="1"/>
          </p:cNvSpPr>
          <p:nvPr>
            <p:ph type="sldNum" sz="quarter" idx="5"/>
          </p:nvPr>
        </p:nvSpPr>
        <p:spPr/>
        <p:txBody>
          <a:bodyPr/>
          <a:lstStyle/>
          <a:p>
            <a:fld id="{37D0D727-E64F-4327-9F8E-7B601127ABF3}" type="slidenum">
              <a:rPr lang="en-GB" smtClean="0"/>
              <a:t>14</a:t>
            </a:fld>
            <a:endParaRPr lang="en-GB"/>
          </a:p>
        </p:txBody>
      </p:sp>
    </p:spTree>
    <p:extLst>
      <p:ext uri="{BB962C8B-B14F-4D97-AF65-F5344CB8AC3E}">
        <p14:creationId xmlns:p14="http://schemas.microsoft.com/office/powerpoint/2010/main" val="117024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for video: https://www.youtube.com/watch?v=8kAU3B9Pi_U</a:t>
            </a:r>
          </a:p>
          <a:p>
            <a:endParaRPr lang="en-GB" dirty="0"/>
          </a:p>
          <a:p>
            <a:r>
              <a:rPr lang="en-GB" dirty="0"/>
              <a:t>The Cowboy Doll pictured is held in the Glasgow Museums store at Kelvin Hall.</a:t>
            </a:r>
          </a:p>
          <a:p>
            <a:endParaRPr lang="en-GB" dirty="0"/>
          </a:p>
          <a:p>
            <a:r>
              <a:rPr lang="en-GB" dirty="0"/>
              <a:t>What do you think it is made of?</a:t>
            </a:r>
          </a:p>
          <a:p>
            <a:r>
              <a:rPr lang="en-GB" dirty="0"/>
              <a:t>How old do you think it is?</a:t>
            </a:r>
          </a:p>
          <a:p>
            <a:r>
              <a:rPr lang="en-GB" dirty="0"/>
              <a:t>How do you think it was made?</a:t>
            </a:r>
          </a:p>
          <a:p>
            <a:r>
              <a:rPr lang="en-GB" dirty="0"/>
              <a:t>If you owned it, where would you put it?</a:t>
            </a:r>
          </a:p>
        </p:txBody>
      </p:sp>
      <p:sp>
        <p:nvSpPr>
          <p:cNvPr id="4" name="Slide Number Placeholder 3"/>
          <p:cNvSpPr>
            <a:spLocks noGrp="1"/>
          </p:cNvSpPr>
          <p:nvPr>
            <p:ph type="sldNum" sz="quarter" idx="5"/>
          </p:nvPr>
        </p:nvSpPr>
        <p:spPr/>
        <p:txBody>
          <a:bodyPr/>
          <a:lstStyle/>
          <a:p>
            <a:fld id="{37D0D727-E64F-4327-9F8E-7B601127ABF3}" type="slidenum">
              <a:rPr lang="en-GB" smtClean="0"/>
              <a:t>15</a:t>
            </a:fld>
            <a:endParaRPr lang="en-GB"/>
          </a:p>
        </p:txBody>
      </p:sp>
    </p:spTree>
    <p:extLst>
      <p:ext uri="{BB962C8B-B14F-4D97-AF65-F5344CB8AC3E}">
        <p14:creationId xmlns:p14="http://schemas.microsoft.com/office/powerpoint/2010/main" val="311014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8FAE-2ABF-4D14-A851-B987F25E6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796A12-05F7-48D6-AEA8-530A84F0E6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DA6390-3B98-4AC2-AEE3-21272138FFA8}"/>
              </a:ext>
            </a:extLst>
          </p:cNvPr>
          <p:cNvSpPr>
            <a:spLocks noGrp="1"/>
          </p:cNvSpPr>
          <p:nvPr>
            <p:ph type="dt" sz="half" idx="10"/>
          </p:nvPr>
        </p:nvSpPr>
        <p:spPr/>
        <p:txBody>
          <a:bodyPr/>
          <a:lstStyle/>
          <a:p>
            <a:fld id="{D25EECB2-F590-4BFA-951B-AE979641FD31}" type="datetimeFigureOut">
              <a:rPr lang="en-GB" smtClean="0"/>
              <a:t>13/11/2020</a:t>
            </a:fld>
            <a:endParaRPr lang="en-GB"/>
          </a:p>
        </p:txBody>
      </p:sp>
      <p:sp>
        <p:nvSpPr>
          <p:cNvPr id="5" name="Footer Placeholder 4">
            <a:extLst>
              <a:ext uri="{FF2B5EF4-FFF2-40B4-BE49-F238E27FC236}">
                <a16:creationId xmlns:a16="http://schemas.microsoft.com/office/drawing/2014/main" id="{F82A8980-BA92-46C3-B6C9-C12015197F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9E4500-8150-42E9-A1DD-D9439B2C54EB}"/>
              </a:ext>
            </a:extLst>
          </p:cNvPr>
          <p:cNvSpPr>
            <a:spLocks noGrp="1"/>
          </p:cNvSpPr>
          <p:nvPr>
            <p:ph type="sldNum" sz="quarter" idx="12"/>
          </p:nvPr>
        </p:nvSpPr>
        <p:spPr/>
        <p:txBody>
          <a:bodyPr/>
          <a:lstStyle/>
          <a:p>
            <a:fld id="{B44EAB16-EA5C-4457-B103-6F2B0CB5BC3B}" type="slidenum">
              <a:rPr lang="en-GB" smtClean="0"/>
              <a:t>‹#›</a:t>
            </a:fld>
            <a:endParaRPr lang="en-GB"/>
          </a:p>
        </p:txBody>
      </p:sp>
    </p:spTree>
    <p:extLst>
      <p:ext uri="{BB962C8B-B14F-4D97-AF65-F5344CB8AC3E}">
        <p14:creationId xmlns:p14="http://schemas.microsoft.com/office/powerpoint/2010/main" val="367107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08A5-894E-46CE-ABC6-3A59E3E7DF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3D7C30-169D-4F52-8862-820B4E12F8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F23A5-7822-480C-8506-01087F757904}"/>
              </a:ext>
            </a:extLst>
          </p:cNvPr>
          <p:cNvSpPr>
            <a:spLocks noGrp="1"/>
          </p:cNvSpPr>
          <p:nvPr>
            <p:ph type="dt" sz="half" idx="10"/>
          </p:nvPr>
        </p:nvSpPr>
        <p:spPr/>
        <p:txBody>
          <a:bodyPr/>
          <a:lstStyle/>
          <a:p>
            <a:fld id="{D25EECB2-F590-4BFA-951B-AE979641FD31}" type="datetimeFigureOut">
              <a:rPr lang="en-GB" smtClean="0"/>
              <a:t>13/11/2020</a:t>
            </a:fld>
            <a:endParaRPr lang="en-GB"/>
          </a:p>
        </p:txBody>
      </p:sp>
      <p:sp>
        <p:nvSpPr>
          <p:cNvPr id="5" name="Footer Placeholder 4">
            <a:extLst>
              <a:ext uri="{FF2B5EF4-FFF2-40B4-BE49-F238E27FC236}">
                <a16:creationId xmlns:a16="http://schemas.microsoft.com/office/drawing/2014/main" id="{F2B48456-0911-4370-B0C0-5C088C5C10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0ACF9-88D0-431B-A616-0ACA2F6391AA}"/>
              </a:ext>
            </a:extLst>
          </p:cNvPr>
          <p:cNvSpPr>
            <a:spLocks noGrp="1"/>
          </p:cNvSpPr>
          <p:nvPr>
            <p:ph type="sldNum" sz="quarter" idx="12"/>
          </p:nvPr>
        </p:nvSpPr>
        <p:spPr/>
        <p:txBody>
          <a:bodyPr/>
          <a:lstStyle/>
          <a:p>
            <a:fld id="{B44EAB16-EA5C-4457-B103-6F2B0CB5BC3B}" type="slidenum">
              <a:rPr lang="en-GB" smtClean="0"/>
              <a:t>‹#›</a:t>
            </a:fld>
            <a:endParaRPr lang="en-GB"/>
          </a:p>
        </p:txBody>
      </p:sp>
    </p:spTree>
    <p:extLst>
      <p:ext uri="{BB962C8B-B14F-4D97-AF65-F5344CB8AC3E}">
        <p14:creationId xmlns:p14="http://schemas.microsoft.com/office/powerpoint/2010/main" val="263118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BF859C-1581-4406-B5AC-CB062E468D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4F169F-94D9-4868-90A7-2037959651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55E46-AC03-4E36-840C-126BC22D68DE}"/>
              </a:ext>
            </a:extLst>
          </p:cNvPr>
          <p:cNvSpPr>
            <a:spLocks noGrp="1"/>
          </p:cNvSpPr>
          <p:nvPr>
            <p:ph type="dt" sz="half" idx="10"/>
          </p:nvPr>
        </p:nvSpPr>
        <p:spPr/>
        <p:txBody>
          <a:bodyPr/>
          <a:lstStyle/>
          <a:p>
            <a:fld id="{D25EECB2-F590-4BFA-951B-AE979641FD31}" type="datetimeFigureOut">
              <a:rPr lang="en-GB" smtClean="0"/>
              <a:t>13/11/2020</a:t>
            </a:fld>
            <a:endParaRPr lang="en-GB"/>
          </a:p>
        </p:txBody>
      </p:sp>
      <p:sp>
        <p:nvSpPr>
          <p:cNvPr id="5" name="Footer Placeholder 4">
            <a:extLst>
              <a:ext uri="{FF2B5EF4-FFF2-40B4-BE49-F238E27FC236}">
                <a16:creationId xmlns:a16="http://schemas.microsoft.com/office/drawing/2014/main" id="{CD680F7B-8EEA-4468-98B7-EE1E217467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D7407A-EE8C-448B-9E99-3DD19CBEC97F}"/>
              </a:ext>
            </a:extLst>
          </p:cNvPr>
          <p:cNvSpPr>
            <a:spLocks noGrp="1"/>
          </p:cNvSpPr>
          <p:nvPr>
            <p:ph type="sldNum" sz="quarter" idx="12"/>
          </p:nvPr>
        </p:nvSpPr>
        <p:spPr/>
        <p:txBody>
          <a:bodyPr/>
          <a:lstStyle/>
          <a:p>
            <a:fld id="{B44EAB16-EA5C-4457-B103-6F2B0CB5BC3B}" type="slidenum">
              <a:rPr lang="en-GB" smtClean="0"/>
              <a:t>‹#›</a:t>
            </a:fld>
            <a:endParaRPr lang="en-GB"/>
          </a:p>
        </p:txBody>
      </p:sp>
    </p:spTree>
    <p:extLst>
      <p:ext uri="{BB962C8B-B14F-4D97-AF65-F5344CB8AC3E}">
        <p14:creationId xmlns:p14="http://schemas.microsoft.com/office/powerpoint/2010/main" val="61180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9AE6-EECE-41EA-9F8C-F51DC0ABC5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62D04E-2AC5-4DF0-AE50-E68981C736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196B18-24D5-4F8F-BBE2-44A1F8A91425}"/>
              </a:ext>
            </a:extLst>
          </p:cNvPr>
          <p:cNvSpPr>
            <a:spLocks noGrp="1"/>
          </p:cNvSpPr>
          <p:nvPr>
            <p:ph type="dt" sz="half" idx="10"/>
          </p:nvPr>
        </p:nvSpPr>
        <p:spPr/>
        <p:txBody>
          <a:bodyPr/>
          <a:lstStyle/>
          <a:p>
            <a:fld id="{D25EECB2-F590-4BFA-951B-AE979641FD31}" type="datetimeFigureOut">
              <a:rPr lang="en-GB" smtClean="0"/>
              <a:t>13/11/2020</a:t>
            </a:fld>
            <a:endParaRPr lang="en-GB"/>
          </a:p>
        </p:txBody>
      </p:sp>
      <p:sp>
        <p:nvSpPr>
          <p:cNvPr id="5" name="Footer Placeholder 4">
            <a:extLst>
              <a:ext uri="{FF2B5EF4-FFF2-40B4-BE49-F238E27FC236}">
                <a16:creationId xmlns:a16="http://schemas.microsoft.com/office/drawing/2014/main" id="{A3B6A846-3810-4728-B94A-D9F7A6B726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AACD1D-EED9-4B8F-A10B-5CA820DE5D25}"/>
              </a:ext>
            </a:extLst>
          </p:cNvPr>
          <p:cNvSpPr>
            <a:spLocks noGrp="1"/>
          </p:cNvSpPr>
          <p:nvPr>
            <p:ph type="sldNum" sz="quarter" idx="12"/>
          </p:nvPr>
        </p:nvSpPr>
        <p:spPr/>
        <p:txBody>
          <a:bodyPr/>
          <a:lstStyle/>
          <a:p>
            <a:fld id="{B44EAB16-EA5C-4457-B103-6F2B0CB5BC3B}" type="slidenum">
              <a:rPr lang="en-GB" smtClean="0"/>
              <a:t>‹#›</a:t>
            </a:fld>
            <a:endParaRPr lang="en-GB"/>
          </a:p>
        </p:txBody>
      </p:sp>
    </p:spTree>
    <p:extLst>
      <p:ext uri="{BB962C8B-B14F-4D97-AF65-F5344CB8AC3E}">
        <p14:creationId xmlns:p14="http://schemas.microsoft.com/office/powerpoint/2010/main" val="340032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32A0-F069-47CC-B171-C93A30984A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EE71E7-4D80-442A-882F-2282E6FB7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D63760-66F0-4E92-AADF-A73579F91C6A}"/>
              </a:ext>
            </a:extLst>
          </p:cNvPr>
          <p:cNvSpPr>
            <a:spLocks noGrp="1"/>
          </p:cNvSpPr>
          <p:nvPr>
            <p:ph type="dt" sz="half" idx="10"/>
          </p:nvPr>
        </p:nvSpPr>
        <p:spPr/>
        <p:txBody>
          <a:bodyPr/>
          <a:lstStyle/>
          <a:p>
            <a:fld id="{D25EECB2-F590-4BFA-951B-AE979641FD31}" type="datetimeFigureOut">
              <a:rPr lang="en-GB" smtClean="0"/>
              <a:t>13/11/2020</a:t>
            </a:fld>
            <a:endParaRPr lang="en-GB"/>
          </a:p>
        </p:txBody>
      </p:sp>
      <p:sp>
        <p:nvSpPr>
          <p:cNvPr id="5" name="Footer Placeholder 4">
            <a:extLst>
              <a:ext uri="{FF2B5EF4-FFF2-40B4-BE49-F238E27FC236}">
                <a16:creationId xmlns:a16="http://schemas.microsoft.com/office/drawing/2014/main" id="{FAB0E451-B119-4598-AB74-AE9F987B16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7AD0BF-1708-4101-82CA-1661B38EB80F}"/>
              </a:ext>
            </a:extLst>
          </p:cNvPr>
          <p:cNvSpPr>
            <a:spLocks noGrp="1"/>
          </p:cNvSpPr>
          <p:nvPr>
            <p:ph type="sldNum" sz="quarter" idx="12"/>
          </p:nvPr>
        </p:nvSpPr>
        <p:spPr/>
        <p:txBody>
          <a:bodyPr/>
          <a:lstStyle/>
          <a:p>
            <a:fld id="{B44EAB16-EA5C-4457-B103-6F2B0CB5BC3B}" type="slidenum">
              <a:rPr lang="en-GB" smtClean="0"/>
              <a:t>‹#›</a:t>
            </a:fld>
            <a:endParaRPr lang="en-GB"/>
          </a:p>
        </p:txBody>
      </p:sp>
    </p:spTree>
    <p:extLst>
      <p:ext uri="{BB962C8B-B14F-4D97-AF65-F5344CB8AC3E}">
        <p14:creationId xmlns:p14="http://schemas.microsoft.com/office/powerpoint/2010/main" val="85434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0949-4D7D-4663-AC32-654B2ACE03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496EB9-F5FF-4C5A-B6FF-4453F1204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DFA7C-0A61-4840-BBBB-65BB991A53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8E846C-9D2E-456D-855D-24CBA5A55E0E}"/>
              </a:ext>
            </a:extLst>
          </p:cNvPr>
          <p:cNvSpPr>
            <a:spLocks noGrp="1"/>
          </p:cNvSpPr>
          <p:nvPr>
            <p:ph type="dt" sz="half" idx="10"/>
          </p:nvPr>
        </p:nvSpPr>
        <p:spPr/>
        <p:txBody>
          <a:bodyPr/>
          <a:lstStyle/>
          <a:p>
            <a:fld id="{D25EECB2-F590-4BFA-951B-AE979641FD31}" type="datetimeFigureOut">
              <a:rPr lang="en-GB" smtClean="0"/>
              <a:t>13/11/2020</a:t>
            </a:fld>
            <a:endParaRPr lang="en-GB"/>
          </a:p>
        </p:txBody>
      </p:sp>
      <p:sp>
        <p:nvSpPr>
          <p:cNvPr id="6" name="Footer Placeholder 5">
            <a:extLst>
              <a:ext uri="{FF2B5EF4-FFF2-40B4-BE49-F238E27FC236}">
                <a16:creationId xmlns:a16="http://schemas.microsoft.com/office/drawing/2014/main" id="{8DF308E7-6681-49FA-BA42-0A64B7CE4A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720044-D95F-4D6D-837E-5A43E8AE0626}"/>
              </a:ext>
            </a:extLst>
          </p:cNvPr>
          <p:cNvSpPr>
            <a:spLocks noGrp="1"/>
          </p:cNvSpPr>
          <p:nvPr>
            <p:ph type="sldNum" sz="quarter" idx="12"/>
          </p:nvPr>
        </p:nvSpPr>
        <p:spPr/>
        <p:txBody>
          <a:bodyPr/>
          <a:lstStyle/>
          <a:p>
            <a:fld id="{B44EAB16-EA5C-4457-B103-6F2B0CB5BC3B}" type="slidenum">
              <a:rPr lang="en-GB" smtClean="0"/>
              <a:t>‹#›</a:t>
            </a:fld>
            <a:endParaRPr lang="en-GB"/>
          </a:p>
        </p:txBody>
      </p:sp>
    </p:spTree>
    <p:extLst>
      <p:ext uri="{BB962C8B-B14F-4D97-AF65-F5344CB8AC3E}">
        <p14:creationId xmlns:p14="http://schemas.microsoft.com/office/powerpoint/2010/main" val="410155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DBDF-293B-4811-AB51-760E9CC34A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C7A838-75A5-4C51-A579-43CEDA3F9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C516F0-3B8C-47F6-84E3-7BA66B3D12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919207-941C-4FE5-92F4-2C036D52B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FFD21C-8B47-411B-8296-46631CA9C8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F6F878-7EC8-4B2A-BAE9-EE8653C34D0A}"/>
              </a:ext>
            </a:extLst>
          </p:cNvPr>
          <p:cNvSpPr>
            <a:spLocks noGrp="1"/>
          </p:cNvSpPr>
          <p:nvPr>
            <p:ph type="dt" sz="half" idx="10"/>
          </p:nvPr>
        </p:nvSpPr>
        <p:spPr/>
        <p:txBody>
          <a:bodyPr/>
          <a:lstStyle/>
          <a:p>
            <a:fld id="{D25EECB2-F590-4BFA-951B-AE979641FD31}" type="datetimeFigureOut">
              <a:rPr lang="en-GB" smtClean="0"/>
              <a:t>13/11/2020</a:t>
            </a:fld>
            <a:endParaRPr lang="en-GB"/>
          </a:p>
        </p:txBody>
      </p:sp>
      <p:sp>
        <p:nvSpPr>
          <p:cNvPr id="8" name="Footer Placeholder 7">
            <a:extLst>
              <a:ext uri="{FF2B5EF4-FFF2-40B4-BE49-F238E27FC236}">
                <a16:creationId xmlns:a16="http://schemas.microsoft.com/office/drawing/2014/main" id="{C6110C9F-154F-45D3-B0BC-7A4DA5EA990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8DFD90-0095-446D-9742-D10A5E527856}"/>
              </a:ext>
            </a:extLst>
          </p:cNvPr>
          <p:cNvSpPr>
            <a:spLocks noGrp="1"/>
          </p:cNvSpPr>
          <p:nvPr>
            <p:ph type="sldNum" sz="quarter" idx="12"/>
          </p:nvPr>
        </p:nvSpPr>
        <p:spPr/>
        <p:txBody>
          <a:bodyPr/>
          <a:lstStyle/>
          <a:p>
            <a:fld id="{B44EAB16-EA5C-4457-B103-6F2B0CB5BC3B}" type="slidenum">
              <a:rPr lang="en-GB" smtClean="0"/>
              <a:t>‹#›</a:t>
            </a:fld>
            <a:endParaRPr lang="en-GB"/>
          </a:p>
        </p:txBody>
      </p:sp>
    </p:spTree>
    <p:extLst>
      <p:ext uri="{BB962C8B-B14F-4D97-AF65-F5344CB8AC3E}">
        <p14:creationId xmlns:p14="http://schemas.microsoft.com/office/powerpoint/2010/main" val="264632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4AB1-7645-4CB4-85EE-28FCD5B5F5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AEEB83-D2F1-451B-B84F-F653616ED2C2}"/>
              </a:ext>
            </a:extLst>
          </p:cNvPr>
          <p:cNvSpPr>
            <a:spLocks noGrp="1"/>
          </p:cNvSpPr>
          <p:nvPr>
            <p:ph type="dt" sz="half" idx="10"/>
          </p:nvPr>
        </p:nvSpPr>
        <p:spPr/>
        <p:txBody>
          <a:bodyPr/>
          <a:lstStyle/>
          <a:p>
            <a:fld id="{D25EECB2-F590-4BFA-951B-AE979641FD31}" type="datetimeFigureOut">
              <a:rPr lang="en-GB" smtClean="0"/>
              <a:t>13/11/2020</a:t>
            </a:fld>
            <a:endParaRPr lang="en-GB"/>
          </a:p>
        </p:txBody>
      </p:sp>
      <p:sp>
        <p:nvSpPr>
          <p:cNvPr id="4" name="Footer Placeholder 3">
            <a:extLst>
              <a:ext uri="{FF2B5EF4-FFF2-40B4-BE49-F238E27FC236}">
                <a16:creationId xmlns:a16="http://schemas.microsoft.com/office/drawing/2014/main" id="{6896F06B-B52C-4432-B79A-74CA599FEC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39974A-4781-432A-B25F-2014993447B6}"/>
              </a:ext>
            </a:extLst>
          </p:cNvPr>
          <p:cNvSpPr>
            <a:spLocks noGrp="1"/>
          </p:cNvSpPr>
          <p:nvPr>
            <p:ph type="sldNum" sz="quarter" idx="12"/>
          </p:nvPr>
        </p:nvSpPr>
        <p:spPr/>
        <p:txBody>
          <a:bodyPr/>
          <a:lstStyle/>
          <a:p>
            <a:fld id="{B44EAB16-EA5C-4457-B103-6F2B0CB5BC3B}" type="slidenum">
              <a:rPr lang="en-GB" smtClean="0"/>
              <a:t>‹#›</a:t>
            </a:fld>
            <a:endParaRPr lang="en-GB"/>
          </a:p>
        </p:txBody>
      </p:sp>
    </p:spTree>
    <p:extLst>
      <p:ext uri="{BB962C8B-B14F-4D97-AF65-F5344CB8AC3E}">
        <p14:creationId xmlns:p14="http://schemas.microsoft.com/office/powerpoint/2010/main" val="288749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E95397-C53D-47E9-985A-FAA3B5AB2E90}"/>
              </a:ext>
            </a:extLst>
          </p:cNvPr>
          <p:cNvSpPr>
            <a:spLocks noGrp="1"/>
          </p:cNvSpPr>
          <p:nvPr>
            <p:ph type="dt" sz="half" idx="10"/>
          </p:nvPr>
        </p:nvSpPr>
        <p:spPr/>
        <p:txBody>
          <a:bodyPr/>
          <a:lstStyle/>
          <a:p>
            <a:fld id="{D25EECB2-F590-4BFA-951B-AE979641FD31}" type="datetimeFigureOut">
              <a:rPr lang="en-GB" smtClean="0"/>
              <a:t>13/11/2020</a:t>
            </a:fld>
            <a:endParaRPr lang="en-GB"/>
          </a:p>
        </p:txBody>
      </p:sp>
      <p:sp>
        <p:nvSpPr>
          <p:cNvPr id="3" name="Footer Placeholder 2">
            <a:extLst>
              <a:ext uri="{FF2B5EF4-FFF2-40B4-BE49-F238E27FC236}">
                <a16:creationId xmlns:a16="http://schemas.microsoft.com/office/drawing/2014/main" id="{FBBE9FCD-BE4A-4055-B63B-2212C451D97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C08CF7-7E1D-4372-8DDA-9009FD1D377D}"/>
              </a:ext>
            </a:extLst>
          </p:cNvPr>
          <p:cNvSpPr>
            <a:spLocks noGrp="1"/>
          </p:cNvSpPr>
          <p:nvPr>
            <p:ph type="sldNum" sz="quarter" idx="12"/>
          </p:nvPr>
        </p:nvSpPr>
        <p:spPr/>
        <p:txBody>
          <a:bodyPr/>
          <a:lstStyle/>
          <a:p>
            <a:fld id="{B44EAB16-EA5C-4457-B103-6F2B0CB5BC3B}" type="slidenum">
              <a:rPr lang="en-GB" smtClean="0"/>
              <a:t>‹#›</a:t>
            </a:fld>
            <a:endParaRPr lang="en-GB"/>
          </a:p>
        </p:txBody>
      </p:sp>
    </p:spTree>
    <p:extLst>
      <p:ext uri="{BB962C8B-B14F-4D97-AF65-F5344CB8AC3E}">
        <p14:creationId xmlns:p14="http://schemas.microsoft.com/office/powerpoint/2010/main" val="207173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BF8B-EC87-4D02-9D75-5E582239E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A52CBA-EF09-413E-B68B-5E5354AE7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469D25-7B5D-4EEA-8316-CA3E41C7A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66E03-AE38-4DA7-ACAD-06BAF8EB1FE4}"/>
              </a:ext>
            </a:extLst>
          </p:cNvPr>
          <p:cNvSpPr>
            <a:spLocks noGrp="1"/>
          </p:cNvSpPr>
          <p:nvPr>
            <p:ph type="dt" sz="half" idx="10"/>
          </p:nvPr>
        </p:nvSpPr>
        <p:spPr/>
        <p:txBody>
          <a:bodyPr/>
          <a:lstStyle/>
          <a:p>
            <a:fld id="{D25EECB2-F590-4BFA-951B-AE979641FD31}" type="datetimeFigureOut">
              <a:rPr lang="en-GB" smtClean="0"/>
              <a:t>13/11/2020</a:t>
            </a:fld>
            <a:endParaRPr lang="en-GB"/>
          </a:p>
        </p:txBody>
      </p:sp>
      <p:sp>
        <p:nvSpPr>
          <p:cNvPr id="6" name="Footer Placeholder 5">
            <a:extLst>
              <a:ext uri="{FF2B5EF4-FFF2-40B4-BE49-F238E27FC236}">
                <a16:creationId xmlns:a16="http://schemas.microsoft.com/office/drawing/2014/main" id="{D074CBE3-9E83-468E-A49A-93ED47DC30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8495CB-4CAF-47A0-8722-6269FD9CB7BB}"/>
              </a:ext>
            </a:extLst>
          </p:cNvPr>
          <p:cNvSpPr>
            <a:spLocks noGrp="1"/>
          </p:cNvSpPr>
          <p:nvPr>
            <p:ph type="sldNum" sz="quarter" idx="12"/>
          </p:nvPr>
        </p:nvSpPr>
        <p:spPr/>
        <p:txBody>
          <a:bodyPr/>
          <a:lstStyle/>
          <a:p>
            <a:fld id="{B44EAB16-EA5C-4457-B103-6F2B0CB5BC3B}" type="slidenum">
              <a:rPr lang="en-GB" smtClean="0"/>
              <a:t>‹#›</a:t>
            </a:fld>
            <a:endParaRPr lang="en-GB"/>
          </a:p>
        </p:txBody>
      </p:sp>
    </p:spTree>
    <p:extLst>
      <p:ext uri="{BB962C8B-B14F-4D97-AF65-F5344CB8AC3E}">
        <p14:creationId xmlns:p14="http://schemas.microsoft.com/office/powerpoint/2010/main" val="199811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6CBA-0C1D-45B2-A24F-3264A4A8D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8F8434-0F58-4C1B-A108-D41116241E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9ED986-AA6E-4FBC-AA09-4977381E4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2173C-CA77-4A75-8394-BACB3C262A0F}"/>
              </a:ext>
            </a:extLst>
          </p:cNvPr>
          <p:cNvSpPr>
            <a:spLocks noGrp="1"/>
          </p:cNvSpPr>
          <p:nvPr>
            <p:ph type="dt" sz="half" idx="10"/>
          </p:nvPr>
        </p:nvSpPr>
        <p:spPr/>
        <p:txBody>
          <a:bodyPr/>
          <a:lstStyle/>
          <a:p>
            <a:fld id="{D25EECB2-F590-4BFA-951B-AE979641FD31}" type="datetimeFigureOut">
              <a:rPr lang="en-GB" smtClean="0"/>
              <a:t>13/11/2020</a:t>
            </a:fld>
            <a:endParaRPr lang="en-GB"/>
          </a:p>
        </p:txBody>
      </p:sp>
      <p:sp>
        <p:nvSpPr>
          <p:cNvPr id="6" name="Footer Placeholder 5">
            <a:extLst>
              <a:ext uri="{FF2B5EF4-FFF2-40B4-BE49-F238E27FC236}">
                <a16:creationId xmlns:a16="http://schemas.microsoft.com/office/drawing/2014/main" id="{7A698EB8-AF13-48E0-96BA-021D4AF281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B84FB7-C005-4E4E-8E71-D9642F62B523}"/>
              </a:ext>
            </a:extLst>
          </p:cNvPr>
          <p:cNvSpPr>
            <a:spLocks noGrp="1"/>
          </p:cNvSpPr>
          <p:nvPr>
            <p:ph type="sldNum" sz="quarter" idx="12"/>
          </p:nvPr>
        </p:nvSpPr>
        <p:spPr/>
        <p:txBody>
          <a:bodyPr/>
          <a:lstStyle/>
          <a:p>
            <a:fld id="{B44EAB16-EA5C-4457-B103-6F2B0CB5BC3B}" type="slidenum">
              <a:rPr lang="en-GB" smtClean="0"/>
              <a:t>‹#›</a:t>
            </a:fld>
            <a:endParaRPr lang="en-GB"/>
          </a:p>
        </p:txBody>
      </p:sp>
    </p:spTree>
    <p:extLst>
      <p:ext uri="{BB962C8B-B14F-4D97-AF65-F5344CB8AC3E}">
        <p14:creationId xmlns:p14="http://schemas.microsoft.com/office/powerpoint/2010/main" val="57348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9CBCD-8365-4CC2-A5B5-4D9A3BB84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BEB404-CCBF-4E60-8A88-E383D442D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14D6B-3A0D-48A9-9404-90D399C31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EECB2-F590-4BFA-951B-AE979641FD31}" type="datetimeFigureOut">
              <a:rPr lang="en-GB" smtClean="0"/>
              <a:t>13/11/2020</a:t>
            </a:fld>
            <a:endParaRPr lang="en-GB"/>
          </a:p>
        </p:txBody>
      </p:sp>
      <p:sp>
        <p:nvSpPr>
          <p:cNvPr id="5" name="Footer Placeholder 4">
            <a:extLst>
              <a:ext uri="{FF2B5EF4-FFF2-40B4-BE49-F238E27FC236}">
                <a16:creationId xmlns:a16="http://schemas.microsoft.com/office/drawing/2014/main" id="{F323F66F-92A3-4294-A1B7-B3FABF598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2FEDBA-FDED-442E-9DB2-4E90B91F08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EAB16-EA5C-4457-B103-6F2B0CB5BC3B}" type="slidenum">
              <a:rPr lang="en-GB" smtClean="0"/>
              <a:t>‹#›</a:t>
            </a:fld>
            <a:endParaRPr lang="en-GB"/>
          </a:p>
        </p:txBody>
      </p:sp>
    </p:spTree>
    <p:extLst>
      <p:ext uri="{BB962C8B-B14F-4D97-AF65-F5344CB8AC3E}">
        <p14:creationId xmlns:p14="http://schemas.microsoft.com/office/powerpoint/2010/main" val="114191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ideo" Target="https://www.youtube.com/embed/A3yCcXgbKrE?feature=oembed" TargetMode="Externa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ideo" Target="https://www.youtube.com/embed/fTTsY-oz6Go?feature=oembed" TargetMode="Externa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ideo" Target="https://www.youtube.com/embed/videoseries?list=PL_cufDSErHow45u-rPC7-Mo_nituW8etH" TargetMode="Externa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ideo" Target="https://www.youtube.com/embed/GlPlfCy1urI?feature=oembed" TargetMode="Externa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ideo" Target="https://www.youtube.com/embed/8kAU3B9Pi_U?feature=oembed" TargetMode="Externa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kelvinhall.org.uk/" TargetMode="Externa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hyperlink" Target="https://www.glasgowlife.org.uk/museums/collections" TargetMode="External"/><Relationship Id="rId4" Type="http://schemas.openxmlformats.org/officeDocument/2006/relationships/hyperlink" Target="https://movingimage.nls.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movingimage.nls.uk/film/3193/74960075" TargetMode="External"/><Relationship Id="rId5" Type="http://schemas.openxmlformats.org/officeDocument/2006/relationships/hyperlink" Target="https://movingimage.nls.uk/film/T0096/74958764"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movingimage.nls.uk/film/218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0A1F7D8-4096-4661-A62E-B3C958DF5D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64"/>
          <a:stretch/>
        </p:blipFill>
        <p:spPr bwMode="auto">
          <a:xfrm>
            <a:off x="0" y="508054"/>
            <a:ext cx="12191980" cy="480186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75" name="Picture 74">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7" name="Rectangle 76">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E92F0AB-6269-46E8-93A8-6A85C13DC57E}"/>
              </a:ext>
            </a:extLst>
          </p:cNvPr>
          <p:cNvSpPr>
            <a:spLocks noGrp="1"/>
          </p:cNvSpPr>
          <p:nvPr>
            <p:ph type="subTitle" idx="1"/>
          </p:nvPr>
        </p:nvSpPr>
        <p:spPr>
          <a:xfrm>
            <a:off x="1408511" y="5080698"/>
            <a:ext cx="9374955" cy="750241"/>
          </a:xfrm>
        </p:spPr>
        <p:txBody>
          <a:bodyPr anchor="b">
            <a:noAutofit/>
          </a:bodyPr>
          <a:lstStyle/>
          <a:p>
            <a:r>
              <a:rPr lang="en-GB" sz="4800" b="1" dirty="0">
                <a:solidFill>
                  <a:srgbClr val="000000"/>
                </a:solidFill>
              </a:rPr>
              <a:t>Kelvin Hall Memories</a:t>
            </a:r>
          </a:p>
        </p:txBody>
      </p:sp>
      <p:sp>
        <p:nvSpPr>
          <p:cNvPr id="2" name="TextBox 1">
            <a:extLst>
              <a:ext uri="{FF2B5EF4-FFF2-40B4-BE49-F238E27FC236}">
                <a16:creationId xmlns:a16="http://schemas.microsoft.com/office/drawing/2014/main" id="{8E3A99CC-AB28-40B8-8114-997B3F566C93}"/>
              </a:ext>
            </a:extLst>
          </p:cNvPr>
          <p:cNvSpPr txBox="1"/>
          <p:nvPr/>
        </p:nvSpPr>
        <p:spPr>
          <a:xfrm>
            <a:off x="2393999" y="5888281"/>
            <a:ext cx="7403977" cy="461665"/>
          </a:xfrm>
          <a:prstGeom prst="rect">
            <a:avLst/>
          </a:prstGeom>
          <a:noFill/>
        </p:spPr>
        <p:txBody>
          <a:bodyPr wrap="square" rtlCol="0">
            <a:spAutoFit/>
          </a:bodyPr>
          <a:lstStyle/>
          <a:p>
            <a:r>
              <a:rPr lang="en-GB" sz="2400" dirty="0"/>
              <a:t>A look back at the history of this famous Glasgow building.</a:t>
            </a:r>
          </a:p>
        </p:txBody>
      </p:sp>
      <p:pic>
        <p:nvPicPr>
          <p:cNvPr id="4" name="Picture 3" descr="A close up of a sign&#10;&#10;Description automatically generated">
            <a:extLst>
              <a:ext uri="{FF2B5EF4-FFF2-40B4-BE49-F238E27FC236}">
                <a16:creationId xmlns:a16="http://schemas.microsoft.com/office/drawing/2014/main" id="{F017463C-C8CE-47E6-A177-94A67FD16CB0}"/>
              </a:ext>
            </a:extLst>
          </p:cNvPr>
          <p:cNvPicPr>
            <a:picLocks noChangeAspect="1"/>
          </p:cNvPicPr>
          <p:nvPr/>
        </p:nvPicPr>
        <p:blipFill>
          <a:blip r:embed="rId4"/>
          <a:stretch>
            <a:fillRect/>
          </a:stretch>
        </p:blipFill>
        <p:spPr>
          <a:xfrm>
            <a:off x="10906003" y="132934"/>
            <a:ext cx="1120000" cy="297500"/>
          </a:xfrm>
          <a:prstGeom prst="rect">
            <a:avLst/>
          </a:prstGeom>
        </p:spPr>
      </p:pic>
    </p:spTree>
    <p:extLst>
      <p:ext uri="{BB962C8B-B14F-4D97-AF65-F5344CB8AC3E}">
        <p14:creationId xmlns:p14="http://schemas.microsoft.com/office/powerpoint/2010/main" val="126161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75BBBED-D427-45CD-A93A-93E71A527381}"/>
              </a:ext>
            </a:extLst>
          </p:cNvPr>
          <p:cNvSpPr txBox="1"/>
          <p:nvPr/>
        </p:nvSpPr>
        <p:spPr>
          <a:xfrm>
            <a:off x="6785979" y="775455"/>
            <a:ext cx="4800261" cy="164459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b="1" dirty="0">
                <a:ea typeface="+mj-ea"/>
                <a:cs typeface="+mj-cs"/>
              </a:rPr>
              <a:t>Music at Kelvin Hall</a:t>
            </a:r>
          </a:p>
        </p:txBody>
      </p:sp>
      <p:pic>
        <p:nvPicPr>
          <p:cNvPr id="3" name="Picture 2" descr="Fan raising hands in concert">
            <a:extLst>
              <a:ext uri="{FF2B5EF4-FFF2-40B4-BE49-F238E27FC236}">
                <a16:creationId xmlns:a16="http://schemas.microsoft.com/office/drawing/2014/main" id="{47920E42-84F6-47EB-BA72-0331D19BBE0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1411" r="16071" b="-2"/>
          <a:stretch/>
        </p:blipFill>
        <p:spPr>
          <a:xfrm>
            <a:off x="-305" y="1"/>
            <a:ext cx="6423053" cy="6858000"/>
          </a:xfrm>
          <a:prstGeom prst="rect">
            <a:avLst/>
          </a:prstGeom>
        </p:spPr>
      </p:pic>
      <p:grpSp>
        <p:nvGrpSpPr>
          <p:cNvPr id="19" name="Group 18">
            <a:extLst>
              <a:ext uri="{FF2B5EF4-FFF2-40B4-BE49-F238E27FC236}">
                <a16:creationId xmlns:a16="http://schemas.microsoft.com/office/drawing/2014/main" id="{B0A10B5A-315F-4751-BA35-34556B5D26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423049" cy="6858001"/>
            <a:chOff x="0" y="0"/>
            <a:chExt cx="6423049" cy="6858001"/>
          </a:xfrm>
        </p:grpSpPr>
        <p:sp>
          <p:nvSpPr>
            <p:cNvPr id="20" name="Freeform: Shape 19">
              <a:extLst>
                <a:ext uri="{FF2B5EF4-FFF2-40B4-BE49-F238E27FC236}">
                  <a16:creationId xmlns:a16="http://schemas.microsoft.com/office/drawing/2014/main" id="{4A5DAC55-04A1-4AB4-A2C6-C859A915C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id="{A7370387-C8AA-4FC4-B636-C83BA7921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4E3C2B3B-4414-484B-8914-7CB18736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23" name="Freeform: Shape 22">
              <a:extLst>
                <a:ext uri="{FF2B5EF4-FFF2-40B4-BE49-F238E27FC236}">
                  <a16:creationId xmlns:a16="http://schemas.microsoft.com/office/drawing/2014/main" id="{AFB69BCB-EE83-44E6-8C11-3344C73D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24" name="Freeform: Shape 23">
              <a:extLst>
                <a:ext uri="{FF2B5EF4-FFF2-40B4-BE49-F238E27FC236}">
                  <a16:creationId xmlns:a16="http://schemas.microsoft.com/office/drawing/2014/main" id="{98E9BA58-2C07-4CA1-99C2-7738FBA37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
        <p:nvSpPr>
          <p:cNvPr id="5" name="TextBox 4">
            <a:extLst>
              <a:ext uri="{FF2B5EF4-FFF2-40B4-BE49-F238E27FC236}">
                <a16:creationId xmlns:a16="http://schemas.microsoft.com/office/drawing/2014/main" id="{9A31D009-1703-49A4-9A9F-EDBF3ED0E9AB}"/>
              </a:ext>
            </a:extLst>
          </p:cNvPr>
          <p:cNvSpPr txBox="1"/>
          <p:nvPr/>
        </p:nvSpPr>
        <p:spPr>
          <a:xfrm>
            <a:off x="6785979" y="2537763"/>
            <a:ext cx="4593021" cy="2619839"/>
          </a:xfrm>
          <a:prstGeom prst="rect">
            <a:avLst/>
          </a:prstGeom>
        </p:spPr>
        <p:txBody>
          <a:bodyPr vert="horz" lIns="91440" tIns="45720" rIns="91440" bIns="45720" rtlCol="0" anchor="ctr">
            <a:noAutofit/>
          </a:bodyPr>
          <a:lstStyle/>
          <a:p>
            <a:pPr>
              <a:lnSpc>
                <a:spcPct val="90000"/>
              </a:lnSpc>
              <a:spcAft>
                <a:spcPts val="600"/>
              </a:spcAft>
            </a:pPr>
            <a:r>
              <a:rPr lang="en-US" sz="2400" dirty="0"/>
              <a:t>Kelvin Hall has played host to many concerts over the years from pop and rock, to country and even  classical music!</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The next few slides are just a taster of some of the acts who have performed here. So get your dancing shoes on and enjoy our mini Kelvin Hall concert!</a:t>
            </a:r>
          </a:p>
        </p:txBody>
      </p:sp>
      <p:pic>
        <p:nvPicPr>
          <p:cNvPr id="2" name="Picture 1" descr="A close up of a sign&#10;&#10;Description automatically generated">
            <a:extLst>
              <a:ext uri="{FF2B5EF4-FFF2-40B4-BE49-F238E27FC236}">
                <a16:creationId xmlns:a16="http://schemas.microsoft.com/office/drawing/2014/main" id="{8262A43B-B46E-4480-800F-5369B3A94A6C}"/>
              </a:ext>
            </a:extLst>
          </p:cNvPr>
          <p:cNvPicPr>
            <a:picLocks noChangeAspect="1"/>
          </p:cNvPicPr>
          <p:nvPr/>
        </p:nvPicPr>
        <p:blipFill>
          <a:blip r:embed="rId3"/>
          <a:stretch>
            <a:fillRect/>
          </a:stretch>
        </p:blipFill>
        <p:spPr>
          <a:xfrm>
            <a:off x="10946389" y="90228"/>
            <a:ext cx="1120000" cy="297500"/>
          </a:xfrm>
          <a:prstGeom prst="rect">
            <a:avLst/>
          </a:prstGeom>
        </p:spPr>
      </p:pic>
    </p:spTree>
    <p:extLst>
      <p:ext uri="{BB962C8B-B14F-4D97-AF65-F5344CB8AC3E}">
        <p14:creationId xmlns:p14="http://schemas.microsoft.com/office/powerpoint/2010/main" val="2028711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 Media 3" title="Louis Armstrong - What A Wonderful World (Lyrics)">
            <a:hlinkClick r:id="" action="ppaction://media"/>
            <a:extLst>
              <a:ext uri="{FF2B5EF4-FFF2-40B4-BE49-F238E27FC236}">
                <a16:creationId xmlns:a16="http://schemas.microsoft.com/office/drawing/2014/main" id="{C7702E54-4931-4E6B-89F6-9F0248CE02AB}"/>
              </a:ext>
            </a:extLst>
          </p:cNvPr>
          <p:cNvPicPr>
            <a:picLocks noRot="1" noChangeAspect="1"/>
          </p:cNvPicPr>
          <p:nvPr>
            <a:videoFile r:link="rId1"/>
          </p:nvPr>
        </p:nvPicPr>
        <p:blipFill>
          <a:blip r:embed="rId5"/>
          <a:stretch>
            <a:fillRect/>
          </a:stretch>
        </p:blipFill>
        <p:spPr>
          <a:xfrm>
            <a:off x="2800698" y="213398"/>
            <a:ext cx="1814286" cy="1360715"/>
          </a:xfrm>
          <a:prstGeom prst="rect">
            <a:avLst/>
          </a:prstGeom>
        </p:spPr>
      </p:pic>
      <p:sp>
        <p:nvSpPr>
          <p:cNvPr id="32"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D3E5AD0-144C-44F7-A9CA-1693C5AE24C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848" y="3422919"/>
            <a:ext cx="2247589" cy="3392588"/>
          </a:xfrm>
          <a:prstGeom prst="rect">
            <a:avLst/>
          </a:prstGeom>
        </p:spPr>
      </p:pic>
      <p:sp>
        <p:nvSpPr>
          <p:cNvPr id="2" name="TextBox 1">
            <a:extLst>
              <a:ext uri="{FF2B5EF4-FFF2-40B4-BE49-F238E27FC236}">
                <a16:creationId xmlns:a16="http://schemas.microsoft.com/office/drawing/2014/main" id="{EE82C6C0-9AD1-4E45-A5D7-62F8BADA0CB4}"/>
              </a:ext>
            </a:extLst>
          </p:cNvPr>
          <p:cNvSpPr txBox="1"/>
          <p:nvPr/>
        </p:nvSpPr>
        <p:spPr>
          <a:xfrm>
            <a:off x="5979405" y="1574113"/>
            <a:ext cx="5088747" cy="4312432"/>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2400" dirty="0">
                <a:solidFill>
                  <a:srgbClr val="000000"/>
                </a:solidFill>
              </a:rPr>
              <a:t>Let’s start our concert with the first ever music artist to play at Kelvin Hall – Louis Armstrong.</a:t>
            </a:r>
          </a:p>
          <a:p>
            <a:pPr>
              <a:lnSpc>
                <a:spcPct val="90000"/>
              </a:lnSpc>
              <a:spcAft>
                <a:spcPts val="600"/>
              </a:spcAft>
            </a:pPr>
            <a:endParaRPr lang="en-US" sz="2400" dirty="0">
              <a:solidFill>
                <a:srgbClr val="000000"/>
              </a:solidFill>
            </a:endParaRPr>
          </a:p>
          <a:p>
            <a:pPr>
              <a:lnSpc>
                <a:spcPct val="90000"/>
              </a:lnSpc>
              <a:spcAft>
                <a:spcPts val="600"/>
              </a:spcAft>
            </a:pPr>
            <a:r>
              <a:rPr lang="en-US" sz="2400" dirty="0" err="1">
                <a:solidFill>
                  <a:srgbClr val="000000"/>
                </a:solidFill>
              </a:rPr>
              <a:t>Ol</a:t>
            </a:r>
            <a:r>
              <a:rPr lang="en-US" sz="2400" dirty="0">
                <a:solidFill>
                  <a:srgbClr val="000000"/>
                </a:solidFill>
              </a:rPr>
              <a:t>’ Satchmo made his Glasgow debut in 1956 and during his visit even asked to be fitted for a full dress kilt outfit!</a:t>
            </a:r>
          </a:p>
          <a:p>
            <a:pPr>
              <a:lnSpc>
                <a:spcPct val="90000"/>
              </a:lnSpc>
              <a:spcAft>
                <a:spcPts val="600"/>
              </a:spcAft>
            </a:pPr>
            <a:endParaRPr lang="en-US" sz="2400" dirty="0">
              <a:solidFill>
                <a:srgbClr val="000000"/>
              </a:solidFill>
            </a:endParaRPr>
          </a:p>
          <a:p>
            <a:pPr>
              <a:lnSpc>
                <a:spcPct val="90000"/>
              </a:lnSpc>
              <a:spcAft>
                <a:spcPts val="600"/>
              </a:spcAft>
            </a:pPr>
            <a:r>
              <a:rPr lang="en-US" sz="2400" dirty="0">
                <a:solidFill>
                  <a:srgbClr val="000000"/>
                </a:solidFill>
              </a:rPr>
              <a:t>Feel free to dance or sway along to his most famous song – What a Wonderful World!</a:t>
            </a:r>
          </a:p>
          <a:p>
            <a:pPr>
              <a:lnSpc>
                <a:spcPct val="90000"/>
              </a:lnSpc>
              <a:spcAft>
                <a:spcPts val="600"/>
              </a:spcAft>
            </a:pPr>
            <a:endParaRPr lang="en-US" sz="3000" dirty="0">
              <a:solidFill>
                <a:srgbClr val="000000"/>
              </a:solidFill>
            </a:endParaRPr>
          </a:p>
          <a:p>
            <a:pPr>
              <a:lnSpc>
                <a:spcPct val="90000"/>
              </a:lnSpc>
              <a:spcAft>
                <a:spcPts val="600"/>
              </a:spcAft>
            </a:pPr>
            <a:r>
              <a:rPr lang="en-GB" sz="1900" dirty="0"/>
              <a:t> </a:t>
            </a:r>
            <a:endParaRPr lang="en-US" sz="2000" dirty="0">
              <a:solidFill>
                <a:srgbClr val="000000"/>
              </a:solidFill>
            </a:endParaRPr>
          </a:p>
          <a:p>
            <a:pPr indent="-228600">
              <a:lnSpc>
                <a:spcPct val="90000"/>
              </a:lnSpc>
              <a:spcAft>
                <a:spcPts val="600"/>
              </a:spcAft>
              <a:buFont typeface="Arial" panose="020B0604020202020204" pitchFamily="34" charset="0"/>
              <a:buChar char="•"/>
            </a:pPr>
            <a:endParaRPr lang="en-US" sz="2000" dirty="0">
              <a:solidFill>
                <a:srgbClr val="000000"/>
              </a:solidFill>
            </a:endParaRPr>
          </a:p>
        </p:txBody>
      </p:sp>
      <p:pic>
        <p:nvPicPr>
          <p:cNvPr id="3" name="Picture 2" descr="A close up of a sign&#10;&#10;Description automatically generated">
            <a:extLst>
              <a:ext uri="{FF2B5EF4-FFF2-40B4-BE49-F238E27FC236}">
                <a16:creationId xmlns:a16="http://schemas.microsoft.com/office/drawing/2014/main" id="{EBA92272-8A8B-4A3F-8EC3-A46012FCB5D3}"/>
              </a:ext>
            </a:extLst>
          </p:cNvPr>
          <p:cNvPicPr>
            <a:picLocks noChangeAspect="1"/>
          </p:cNvPicPr>
          <p:nvPr/>
        </p:nvPicPr>
        <p:blipFill>
          <a:blip r:embed="rId7"/>
          <a:stretch>
            <a:fillRect/>
          </a:stretch>
        </p:blipFill>
        <p:spPr>
          <a:xfrm>
            <a:off x="10931113" y="129460"/>
            <a:ext cx="1120000" cy="297500"/>
          </a:xfrm>
          <a:prstGeom prst="rect">
            <a:avLst/>
          </a:prstGeom>
        </p:spPr>
      </p:pic>
    </p:spTree>
    <p:extLst>
      <p:ext uri="{BB962C8B-B14F-4D97-AF65-F5344CB8AC3E}">
        <p14:creationId xmlns:p14="http://schemas.microsoft.com/office/powerpoint/2010/main" val="7570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1FBB24B-DC93-418E-8A08-E347D2BCE949}"/>
              </a:ext>
            </a:extLst>
          </p:cNvPr>
          <p:cNvSpPr txBox="1"/>
          <p:nvPr/>
        </p:nvSpPr>
        <p:spPr>
          <a:xfrm>
            <a:off x="5525127" y="3657494"/>
            <a:ext cx="5946579" cy="1514185"/>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2400" dirty="0">
                <a:solidFill>
                  <a:srgbClr val="000000"/>
                </a:solidFill>
                <a:ea typeface="+mj-ea"/>
                <a:cs typeface="+mj-cs"/>
              </a:rPr>
              <a:t>Let’s up the tempo for our next song! </a:t>
            </a:r>
          </a:p>
          <a:p>
            <a:pPr>
              <a:lnSpc>
                <a:spcPct val="90000"/>
              </a:lnSpc>
              <a:spcBef>
                <a:spcPct val="0"/>
              </a:spcBef>
              <a:spcAft>
                <a:spcPts val="600"/>
              </a:spcAft>
            </a:pPr>
            <a:endParaRPr lang="en-US" sz="2400" dirty="0">
              <a:solidFill>
                <a:srgbClr val="000000"/>
              </a:solidFill>
              <a:ea typeface="+mj-ea"/>
              <a:cs typeface="+mj-cs"/>
            </a:endParaRPr>
          </a:p>
          <a:p>
            <a:pPr>
              <a:lnSpc>
                <a:spcPct val="90000"/>
              </a:lnSpc>
              <a:spcBef>
                <a:spcPct val="0"/>
              </a:spcBef>
              <a:spcAft>
                <a:spcPts val="600"/>
              </a:spcAft>
            </a:pPr>
            <a:r>
              <a:rPr lang="en-US" sz="2400" dirty="0">
                <a:solidFill>
                  <a:srgbClr val="000000"/>
                </a:solidFill>
                <a:ea typeface="+mj-ea"/>
                <a:cs typeface="+mj-cs"/>
              </a:rPr>
              <a:t>The Kinks recorded their first live album at Kelvin Hall on 1</a:t>
            </a:r>
            <a:r>
              <a:rPr lang="en-US" sz="2400" baseline="30000" dirty="0">
                <a:solidFill>
                  <a:srgbClr val="000000"/>
                </a:solidFill>
                <a:ea typeface="+mj-ea"/>
                <a:cs typeface="+mj-cs"/>
              </a:rPr>
              <a:t>st</a:t>
            </a:r>
            <a:r>
              <a:rPr lang="en-US" sz="2400" dirty="0">
                <a:solidFill>
                  <a:srgbClr val="000000"/>
                </a:solidFill>
                <a:ea typeface="+mj-ea"/>
                <a:cs typeface="+mj-cs"/>
              </a:rPr>
              <a:t> April 1967. Reviews of the album focused mainly on the noise of the Glasgow crowd which can be heard throughout the recording!</a:t>
            </a:r>
          </a:p>
        </p:txBody>
      </p:sp>
      <p:sp>
        <p:nvSpPr>
          <p:cNvPr id="14"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 Media 3" title="The Kinks - You Really Got Me (Official Audio)">
            <a:hlinkClick r:id="" action="ppaction://media"/>
            <a:extLst>
              <a:ext uri="{FF2B5EF4-FFF2-40B4-BE49-F238E27FC236}">
                <a16:creationId xmlns:a16="http://schemas.microsoft.com/office/drawing/2014/main" id="{19433099-DC07-45F5-9847-C3FFADF843E3}"/>
              </a:ext>
            </a:extLst>
          </p:cNvPr>
          <p:cNvPicPr>
            <a:picLocks noRot="1" noChangeAspect="1"/>
          </p:cNvPicPr>
          <p:nvPr>
            <a:videoFile r:link="rId1"/>
          </p:nvPr>
        </p:nvPicPr>
        <p:blipFill>
          <a:blip r:embed="rId5"/>
          <a:stretch>
            <a:fillRect/>
          </a:stretch>
        </p:blipFill>
        <p:spPr>
          <a:xfrm>
            <a:off x="5418595" y="487397"/>
            <a:ext cx="2754249" cy="1549265"/>
          </a:xfrm>
          <a:prstGeom prst="rect">
            <a:avLst/>
          </a:prstGeom>
        </p:spPr>
      </p:pic>
      <p:pic>
        <p:nvPicPr>
          <p:cNvPr id="3" name="Picture 2">
            <a:extLst>
              <a:ext uri="{FF2B5EF4-FFF2-40B4-BE49-F238E27FC236}">
                <a16:creationId xmlns:a16="http://schemas.microsoft.com/office/drawing/2014/main" id="{2C1BA47F-5283-453D-8D0B-0335982008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181" y="2827078"/>
            <a:ext cx="3163437" cy="3187342"/>
          </a:xfrm>
          <a:prstGeom prst="rect">
            <a:avLst/>
          </a:prstGeom>
        </p:spPr>
      </p:pic>
      <p:pic>
        <p:nvPicPr>
          <p:cNvPr id="2" name="Picture 1" descr="A close up of a sign&#10;&#10;Description automatically generated">
            <a:extLst>
              <a:ext uri="{FF2B5EF4-FFF2-40B4-BE49-F238E27FC236}">
                <a16:creationId xmlns:a16="http://schemas.microsoft.com/office/drawing/2014/main" id="{2EFF6C99-2575-4A14-84B1-652818F79463}"/>
              </a:ext>
            </a:extLst>
          </p:cNvPr>
          <p:cNvPicPr>
            <a:picLocks noChangeAspect="1"/>
          </p:cNvPicPr>
          <p:nvPr/>
        </p:nvPicPr>
        <p:blipFill>
          <a:blip r:embed="rId7"/>
          <a:stretch>
            <a:fillRect/>
          </a:stretch>
        </p:blipFill>
        <p:spPr>
          <a:xfrm>
            <a:off x="10911706" y="189897"/>
            <a:ext cx="1120000" cy="297500"/>
          </a:xfrm>
          <a:prstGeom prst="rect">
            <a:avLst/>
          </a:prstGeom>
        </p:spPr>
      </p:pic>
    </p:spTree>
    <p:extLst>
      <p:ext uri="{BB962C8B-B14F-4D97-AF65-F5344CB8AC3E}">
        <p14:creationId xmlns:p14="http://schemas.microsoft.com/office/powerpoint/2010/main" val="200717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 Media 3" title="Peter Cornelius - The Barber of Baghdad - RSNO / Lance Friedel">
            <a:hlinkClick r:id="" action="ppaction://media"/>
            <a:extLst>
              <a:ext uri="{FF2B5EF4-FFF2-40B4-BE49-F238E27FC236}">
                <a16:creationId xmlns:a16="http://schemas.microsoft.com/office/drawing/2014/main" id="{4A685DD8-3E3E-46DF-8B10-E088CED81DB3}"/>
              </a:ext>
            </a:extLst>
          </p:cNvPr>
          <p:cNvPicPr>
            <a:picLocks noRot="1" noChangeAspect="1"/>
          </p:cNvPicPr>
          <p:nvPr>
            <a:videoFile r:link="rId1"/>
          </p:nvPr>
        </p:nvPicPr>
        <p:blipFill>
          <a:blip r:embed="rId5"/>
          <a:stretch>
            <a:fillRect/>
          </a:stretch>
        </p:blipFill>
        <p:spPr>
          <a:xfrm>
            <a:off x="7273148" y="240931"/>
            <a:ext cx="2393326" cy="1346245"/>
          </a:xfrm>
          <a:prstGeom prst="rect">
            <a:avLst/>
          </a:prstGeom>
        </p:spPr>
      </p:pic>
      <p:sp>
        <p:nvSpPr>
          <p:cNvPr id="5" name="TextBox 4">
            <a:extLst>
              <a:ext uri="{FF2B5EF4-FFF2-40B4-BE49-F238E27FC236}">
                <a16:creationId xmlns:a16="http://schemas.microsoft.com/office/drawing/2014/main" id="{3F4AAD32-A30E-46D9-B3CA-3C5C2B6F5037}"/>
              </a:ext>
            </a:extLst>
          </p:cNvPr>
          <p:cNvSpPr txBox="1"/>
          <p:nvPr/>
        </p:nvSpPr>
        <p:spPr>
          <a:xfrm>
            <a:off x="640982" y="964869"/>
            <a:ext cx="5067923" cy="5613484"/>
          </a:xfrm>
          <a:prstGeom prst="rect">
            <a:avLst/>
          </a:prstGeom>
        </p:spPr>
        <p:txBody>
          <a:bodyPr vert="horz" lIns="91440" tIns="45720" rIns="91440" bIns="45720" rtlCol="0" anchor="ctr">
            <a:normAutofit/>
          </a:bodyPr>
          <a:lstStyle/>
          <a:p>
            <a:pPr>
              <a:lnSpc>
                <a:spcPct val="90000"/>
              </a:lnSpc>
              <a:spcAft>
                <a:spcPts val="600"/>
              </a:spcAft>
            </a:pPr>
            <a:r>
              <a:rPr lang="en-US" sz="2400" dirty="0">
                <a:solidFill>
                  <a:srgbClr val="000000"/>
                </a:solidFill>
              </a:rPr>
              <a:t>Pop and rock music were not the only sounds to be heard in Kelvin Hall. The Scottish National Orchestra played several seasons of Proms here between the early 60s and the 1980s.</a:t>
            </a:r>
          </a:p>
          <a:p>
            <a:pPr>
              <a:lnSpc>
                <a:spcPct val="90000"/>
              </a:lnSpc>
              <a:spcAft>
                <a:spcPts val="600"/>
              </a:spcAft>
            </a:pPr>
            <a:endParaRPr lang="en-US" sz="2400" dirty="0">
              <a:solidFill>
                <a:srgbClr val="000000"/>
              </a:solidFill>
            </a:endParaRPr>
          </a:p>
          <a:p>
            <a:pPr>
              <a:lnSpc>
                <a:spcPct val="90000"/>
              </a:lnSpc>
              <a:spcAft>
                <a:spcPts val="600"/>
              </a:spcAft>
            </a:pPr>
            <a:r>
              <a:rPr lang="en-US" sz="2400" dirty="0">
                <a:solidFill>
                  <a:srgbClr val="000000"/>
                </a:solidFill>
              </a:rPr>
              <a:t>The Queen became their patron in 1977 which prompted a name change in 1991 to the Royal Scottish National Orchestra.</a:t>
            </a:r>
          </a:p>
          <a:p>
            <a:pPr>
              <a:lnSpc>
                <a:spcPct val="90000"/>
              </a:lnSpc>
              <a:spcAft>
                <a:spcPts val="600"/>
              </a:spcAft>
            </a:pPr>
            <a:endParaRPr lang="en-US" sz="2400" dirty="0">
              <a:solidFill>
                <a:srgbClr val="000000"/>
              </a:solidFill>
            </a:endParaRPr>
          </a:p>
          <a:p>
            <a:pPr>
              <a:lnSpc>
                <a:spcPct val="90000"/>
              </a:lnSpc>
              <a:spcAft>
                <a:spcPts val="600"/>
              </a:spcAft>
            </a:pPr>
            <a:r>
              <a:rPr lang="en-US" sz="2400" dirty="0">
                <a:solidFill>
                  <a:srgbClr val="000000"/>
                </a:solidFill>
              </a:rPr>
              <a:t>This video shows the RSNO playing the overture to the Barber of Bagdad by Peter Cornelius. </a:t>
            </a:r>
          </a:p>
        </p:txBody>
      </p:sp>
      <p:sp>
        <p:nvSpPr>
          <p:cNvPr id="16"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lose up of text on a white background&#10;&#10;Description automatically generated">
            <a:extLst>
              <a:ext uri="{FF2B5EF4-FFF2-40B4-BE49-F238E27FC236}">
                <a16:creationId xmlns:a16="http://schemas.microsoft.com/office/drawing/2014/main" id="{DCFAB1E8-215C-4B17-80F8-9DDC3A378B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2100" y="3434026"/>
            <a:ext cx="2068977" cy="3183043"/>
          </a:xfrm>
          <a:prstGeom prst="rect">
            <a:avLst/>
          </a:prstGeom>
        </p:spPr>
      </p:pic>
      <p:pic>
        <p:nvPicPr>
          <p:cNvPr id="2" name="Picture 1" descr="A close up of a sign&#10;&#10;Description automatically generated">
            <a:extLst>
              <a:ext uri="{FF2B5EF4-FFF2-40B4-BE49-F238E27FC236}">
                <a16:creationId xmlns:a16="http://schemas.microsoft.com/office/drawing/2014/main" id="{5593E783-921D-4243-88DC-EDB543A32434}"/>
              </a:ext>
            </a:extLst>
          </p:cNvPr>
          <p:cNvPicPr>
            <a:picLocks noChangeAspect="1"/>
          </p:cNvPicPr>
          <p:nvPr/>
        </p:nvPicPr>
        <p:blipFill>
          <a:blip r:embed="rId7"/>
          <a:stretch>
            <a:fillRect/>
          </a:stretch>
        </p:blipFill>
        <p:spPr>
          <a:xfrm>
            <a:off x="10854214" y="156892"/>
            <a:ext cx="1120000" cy="297500"/>
          </a:xfrm>
          <a:prstGeom prst="rect">
            <a:avLst/>
          </a:prstGeom>
        </p:spPr>
      </p:pic>
    </p:spTree>
    <p:extLst>
      <p:ext uri="{BB962C8B-B14F-4D97-AF65-F5344CB8AC3E}">
        <p14:creationId xmlns:p14="http://schemas.microsoft.com/office/powerpoint/2010/main" val="394314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45B30B7A-9012-43D8-8883-77050C49C0A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443" y="4022128"/>
            <a:ext cx="3134047" cy="2581858"/>
          </a:xfrm>
          <a:prstGeom prst="rect">
            <a:avLst/>
          </a:prstGeom>
        </p:spPr>
      </p:pic>
      <p:pic>
        <p:nvPicPr>
          <p:cNvPr id="11" name="Online Media 1" title="Elton John - Your Song (Top Of The Pops 1971)">
            <a:hlinkClick r:id="" action="ppaction://media"/>
            <a:extLst>
              <a:ext uri="{FF2B5EF4-FFF2-40B4-BE49-F238E27FC236}">
                <a16:creationId xmlns:a16="http://schemas.microsoft.com/office/drawing/2014/main" id="{353FE052-E90E-444C-A5EC-45BCF128CA42}"/>
              </a:ext>
            </a:extLst>
          </p:cNvPr>
          <p:cNvPicPr>
            <a:picLocks noRot="1" noChangeAspect="1"/>
          </p:cNvPicPr>
          <p:nvPr>
            <a:videoFile r:link="rId1"/>
          </p:nvPr>
        </p:nvPicPr>
        <p:blipFill>
          <a:blip r:embed="rId6"/>
          <a:stretch>
            <a:fillRect/>
          </a:stretch>
        </p:blipFill>
        <p:spPr>
          <a:xfrm>
            <a:off x="2502899" y="142036"/>
            <a:ext cx="2548604" cy="1433590"/>
          </a:xfrm>
          <a:custGeom>
            <a:avLst/>
            <a:gdLst/>
            <a:ahLst/>
            <a:cxnLst/>
            <a:rect l="l" t="t" r="r" b="b"/>
            <a:pathLst>
              <a:path w="4141760" h="4377846">
                <a:moveTo>
                  <a:pt x="0" y="0"/>
                </a:moveTo>
                <a:lnTo>
                  <a:pt x="4141760" y="0"/>
                </a:lnTo>
                <a:lnTo>
                  <a:pt x="4141760" y="4377846"/>
                </a:lnTo>
                <a:lnTo>
                  <a:pt x="0" y="4377846"/>
                </a:lnTo>
                <a:close/>
              </a:path>
            </a:pathLst>
          </a:custGeom>
        </p:spPr>
      </p:pic>
      <p:sp>
        <p:nvSpPr>
          <p:cNvPr id="7" name="TextBox 6">
            <a:extLst>
              <a:ext uri="{FF2B5EF4-FFF2-40B4-BE49-F238E27FC236}">
                <a16:creationId xmlns:a16="http://schemas.microsoft.com/office/drawing/2014/main" id="{5EE12CA0-5907-408E-A64D-AFA7146009FC}"/>
              </a:ext>
            </a:extLst>
          </p:cNvPr>
          <p:cNvSpPr txBox="1"/>
          <p:nvPr/>
        </p:nvSpPr>
        <p:spPr>
          <a:xfrm>
            <a:off x="6483095" y="1807830"/>
            <a:ext cx="4805996" cy="3775337"/>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2400" kern="1200" dirty="0">
                <a:solidFill>
                  <a:srgbClr val="000000"/>
                </a:solidFill>
                <a:ea typeface="+mj-ea"/>
                <a:cs typeface="+mj-cs"/>
              </a:rPr>
              <a:t>Elton John played Kelvin Hall in April 1972, the same year as released his 5</a:t>
            </a:r>
            <a:r>
              <a:rPr lang="en-US" sz="2400" kern="1200" baseline="30000" dirty="0">
                <a:solidFill>
                  <a:srgbClr val="000000"/>
                </a:solidFill>
                <a:ea typeface="+mj-ea"/>
                <a:cs typeface="+mj-cs"/>
              </a:rPr>
              <a:t>th</a:t>
            </a:r>
            <a:r>
              <a:rPr lang="en-US" sz="2400" kern="1200" dirty="0">
                <a:solidFill>
                  <a:srgbClr val="000000"/>
                </a:solidFill>
                <a:ea typeface="+mj-ea"/>
                <a:cs typeface="+mj-cs"/>
              </a:rPr>
              <a:t> studio album in the UK Honkey Chateau which featured the hit song Rocket Man.</a:t>
            </a:r>
          </a:p>
          <a:p>
            <a:pPr>
              <a:lnSpc>
                <a:spcPct val="90000"/>
              </a:lnSpc>
              <a:spcBef>
                <a:spcPct val="0"/>
              </a:spcBef>
              <a:spcAft>
                <a:spcPts val="600"/>
              </a:spcAft>
            </a:pPr>
            <a:endParaRPr lang="en-US" sz="2400" dirty="0">
              <a:solidFill>
                <a:srgbClr val="000000"/>
              </a:solidFill>
              <a:ea typeface="+mj-ea"/>
              <a:cs typeface="+mj-cs"/>
            </a:endParaRPr>
          </a:p>
          <a:p>
            <a:pPr>
              <a:lnSpc>
                <a:spcPct val="90000"/>
              </a:lnSpc>
              <a:spcBef>
                <a:spcPct val="0"/>
              </a:spcBef>
              <a:spcAft>
                <a:spcPts val="600"/>
              </a:spcAft>
            </a:pPr>
            <a:r>
              <a:rPr lang="en-US" sz="2400" kern="1200" dirty="0">
                <a:solidFill>
                  <a:srgbClr val="000000"/>
                </a:solidFill>
                <a:ea typeface="+mj-ea"/>
                <a:cs typeface="+mj-cs"/>
              </a:rPr>
              <a:t>This song, ‘Your Song’ was released two years earlier and was featured on the setlist for the gig at Kelvin Hall. There is also a 7” vinyl single of the song in the Kelvin Hall store.</a:t>
            </a:r>
          </a:p>
        </p:txBody>
      </p:sp>
      <p:pic>
        <p:nvPicPr>
          <p:cNvPr id="8" name="Picture 7" descr="A close up of a sign&#10;&#10;Description automatically generated">
            <a:extLst>
              <a:ext uri="{FF2B5EF4-FFF2-40B4-BE49-F238E27FC236}">
                <a16:creationId xmlns:a16="http://schemas.microsoft.com/office/drawing/2014/main" id="{FC77133B-B590-4AA2-B654-04A6A28B9C65}"/>
              </a:ext>
            </a:extLst>
          </p:cNvPr>
          <p:cNvPicPr>
            <a:picLocks noChangeAspect="1"/>
          </p:cNvPicPr>
          <p:nvPr/>
        </p:nvPicPr>
        <p:blipFill>
          <a:blip r:embed="rId7"/>
          <a:stretch>
            <a:fillRect/>
          </a:stretch>
        </p:blipFill>
        <p:spPr>
          <a:xfrm>
            <a:off x="10772653" y="321484"/>
            <a:ext cx="1120000" cy="297500"/>
          </a:xfrm>
          <a:prstGeom prst="rect">
            <a:avLst/>
          </a:prstGeom>
        </p:spPr>
      </p:pic>
    </p:spTree>
    <p:extLst>
      <p:ext uri="{BB962C8B-B14F-4D97-AF65-F5344CB8AC3E}">
        <p14:creationId xmlns:p14="http://schemas.microsoft.com/office/powerpoint/2010/main" val="52643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5"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Online Media 1" title="Glen Campbell - Rhinestone Cowboy (Official Music Video)">
            <a:hlinkClick r:id="" action="ppaction://media"/>
            <a:extLst>
              <a:ext uri="{FF2B5EF4-FFF2-40B4-BE49-F238E27FC236}">
                <a16:creationId xmlns:a16="http://schemas.microsoft.com/office/drawing/2014/main" id="{C2046842-21D3-4318-90BF-9A12C08FD7A4}"/>
              </a:ext>
            </a:extLst>
          </p:cNvPr>
          <p:cNvPicPr>
            <a:picLocks noRot="1" noChangeAspect="1"/>
          </p:cNvPicPr>
          <p:nvPr>
            <a:videoFile r:link="rId1"/>
          </p:nvPr>
        </p:nvPicPr>
        <p:blipFill>
          <a:blip r:embed="rId5"/>
          <a:stretch>
            <a:fillRect/>
          </a:stretch>
        </p:blipFill>
        <p:spPr>
          <a:xfrm>
            <a:off x="7273148" y="276749"/>
            <a:ext cx="2393326" cy="1346245"/>
          </a:xfrm>
          <a:prstGeom prst="rect">
            <a:avLst/>
          </a:prstGeom>
        </p:spPr>
      </p:pic>
      <p:sp>
        <p:nvSpPr>
          <p:cNvPr id="27"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ACF57814-F91B-4A04-8696-4A07FCD4376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6145" y="3429000"/>
            <a:ext cx="1487784" cy="3216831"/>
          </a:xfrm>
          <a:prstGeom prst="rect">
            <a:avLst/>
          </a:prstGeom>
        </p:spPr>
      </p:pic>
      <p:sp>
        <p:nvSpPr>
          <p:cNvPr id="6" name="TextBox 5">
            <a:extLst>
              <a:ext uri="{FF2B5EF4-FFF2-40B4-BE49-F238E27FC236}">
                <a16:creationId xmlns:a16="http://schemas.microsoft.com/office/drawing/2014/main" id="{65CD6BC8-5C4D-4C1D-890D-D98C7BC28054}"/>
              </a:ext>
            </a:extLst>
          </p:cNvPr>
          <p:cNvSpPr txBox="1"/>
          <p:nvPr/>
        </p:nvSpPr>
        <p:spPr>
          <a:xfrm>
            <a:off x="1202830" y="2152184"/>
            <a:ext cx="4805996" cy="4071062"/>
          </a:xfrm>
          <a:prstGeom prst="rect">
            <a:avLst/>
          </a:prstGeom>
        </p:spPr>
        <p:txBody>
          <a:bodyPr vert="horz" lIns="91440" tIns="45720" rIns="91440" bIns="45720" rtlCol="0" anchor="t">
            <a:noAutofit/>
          </a:bodyPr>
          <a:lstStyle/>
          <a:p>
            <a:r>
              <a:rPr lang="en-GB" sz="2400" dirty="0"/>
              <a:t>Let’s finish our mini concert with a country classic!</a:t>
            </a:r>
          </a:p>
          <a:p>
            <a:endParaRPr lang="en-GB" sz="2400" dirty="0"/>
          </a:p>
          <a:p>
            <a:r>
              <a:rPr lang="en-GB" sz="2400" dirty="0"/>
              <a:t>Glen Campbell played Kelvin Hall in April 1975. A month later he released one of his most famous songs, Rhinestone Cowboy.</a:t>
            </a:r>
          </a:p>
          <a:p>
            <a:endParaRPr lang="en-GB" sz="2400" dirty="0"/>
          </a:p>
        </p:txBody>
      </p:sp>
      <p:pic>
        <p:nvPicPr>
          <p:cNvPr id="7" name="Picture 6" descr="A close up of a sign&#10;&#10;Description automatically generated">
            <a:extLst>
              <a:ext uri="{FF2B5EF4-FFF2-40B4-BE49-F238E27FC236}">
                <a16:creationId xmlns:a16="http://schemas.microsoft.com/office/drawing/2014/main" id="{0CF8ECD6-5670-43BA-9D45-0B22CE20B8B7}"/>
              </a:ext>
            </a:extLst>
          </p:cNvPr>
          <p:cNvPicPr>
            <a:picLocks noChangeAspect="1"/>
          </p:cNvPicPr>
          <p:nvPr/>
        </p:nvPicPr>
        <p:blipFill>
          <a:blip r:embed="rId7"/>
          <a:stretch>
            <a:fillRect/>
          </a:stretch>
        </p:blipFill>
        <p:spPr>
          <a:xfrm>
            <a:off x="10930796" y="127999"/>
            <a:ext cx="1120000" cy="297500"/>
          </a:xfrm>
          <a:prstGeom prst="rect">
            <a:avLst/>
          </a:prstGeom>
        </p:spPr>
      </p:pic>
    </p:spTree>
    <p:extLst>
      <p:ext uri="{BB962C8B-B14F-4D97-AF65-F5344CB8AC3E}">
        <p14:creationId xmlns:p14="http://schemas.microsoft.com/office/powerpoint/2010/main" val="29594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46957F-DABE-46A7-BBF0-908C7F380DE4}"/>
              </a:ext>
            </a:extLst>
          </p:cNvPr>
          <p:cNvSpPr txBox="1"/>
          <p:nvPr/>
        </p:nvSpPr>
        <p:spPr>
          <a:xfrm>
            <a:off x="605027" y="269148"/>
            <a:ext cx="7380514" cy="369332"/>
          </a:xfrm>
          <a:prstGeom prst="rect">
            <a:avLst/>
          </a:prstGeom>
          <a:noFill/>
        </p:spPr>
        <p:txBody>
          <a:bodyPr wrap="square" rtlCol="0">
            <a:spAutoFit/>
          </a:bodyPr>
          <a:lstStyle/>
          <a:p>
            <a:r>
              <a:rPr lang="en-GB" b="1" dirty="0"/>
              <a:t>Glasgow Museums Objects References</a:t>
            </a:r>
          </a:p>
        </p:txBody>
      </p:sp>
      <p:pic>
        <p:nvPicPr>
          <p:cNvPr id="4" name="Picture 3" descr="A close up of a sign&#10;&#10;Description automatically generated">
            <a:extLst>
              <a:ext uri="{FF2B5EF4-FFF2-40B4-BE49-F238E27FC236}">
                <a16:creationId xmlns:a16="http://schemas.microsoft.com/office/drawing/2014/main" id="{FD257EC3-D2E6-45D6-92FA-94ECA07E0D20}"/>
              </a:ext>
            </a:extLst>
          </p:cNvPr>
          <p:cNvPicPr>
            <a:picLocks noChangeAspect="1"/>
          </p:cNvPicPr>
          <p:nvPr/>
        </p:nvPicPr>
        <p:blipFill>
          <a:blip r:embed="rId2"/>
          <a:stretch>
            <a:fillRect/>
          </a:stretch>
        </p:blipFill>
        <p:spPr>
          <a:xfrm>
            <a:off x="10900669" y="156314"/>
            <a:ext cx="1120000" cy="297500"/>
          </a:xfrm>
          <a:prstGeom prst="rect">
            <a:avLst/>
          </a:prstGeom>
        </p:spPr>
      </p:pic>
      <p:graphicFrame>
        <p:nvGraphicFramePr>
          <p:cNvPr id="5" name="Table 5">
            <a:extLst>
              <a:ext uri="{FF2B5EF4-FFF2-40B4-BE49-F238E27FC236}">
                <a16:creationId xmlns:a16="http://schemas.microsoft.com/office/drawing/2014/main" id="{C871B8CE-D418-4DA6-8F44-D476429F020B}"/>
              </a:ext>
            </a:extLst>
          </p:cNvPr>
          <p:cNvGraphicFramePr>
            <a:graphicFrameLocks noGrp="1"/>
          </p:cNvGraphicFramePr>
          <p:nvPr>
            <p:extLst>
              <p:ext uri="{D42A27DB-BD31-4B8C-83A1-F6EECF244321}">
                <p14:modId xmlns:p14="http://schemas.microsoft.com/office/powerpoint/2010/main" val="3956259474"/>
              </p:ext>
            </p:extLst>
          </p:nvPr>
        </p:nvGraphicFramePr>
        <p:xfrm>
          <a:off x="605027" y="719666"/>
          <a:ext cx="10981945" cy="5684520"/>
        </p:xfrm>
        <a:graphic>
          <a:graphicData uri="http://schemas.openxmlformats.org/drawingml/2006/table">
            <a:tbl>
              <a:tblPr firstRow="1" bandRow="1">
                <a:tableStyleId>{5C22544A-7EE6-4342-B048-85BDC9FD1C3A}</a:tableStyleId>
              </a:tblPr>
              <a:tblGrid>
                <a:gridCol w="3662017">
                  <a:extLst>
                    <a:ext uri="{9D8B030D-6E8A-4147-A177-3AD203B41FA5}">
                      <a16:colId xmlns:a16="http://schemas.microsoft.com/office/drawing/2014/main" val="509145239"/>
                    </a:ext>
                  </a:extLst>
                </a:gridCol>
                <a:gridCol w="3659964">
                  <a:extLst>
                    <a:ext uri="{9D8B030D-6E8A-4147-A177-3AD203B41FA5}">
                      <a16:colId xmlns:a16="http://schemas.microsoft.com/office/drawing/2014/main" val="2119594640"/>
                    </a:ext>
                  </a:extLst>
                </a:gridCol>
                <a:gridCol w="3659964">
                  <a:extLst>
                    <a:ext uri="{9D8B030D-6E8A-4147-A177-3AD203B41FA5}">
                      <a16:colId xmlns:a16="http://schemas.microsoft.com/office/drawing/2014/main" val="1426067910"/>
                    </a:ext>
                  </a:extLst>
                </a:gridCol>
              </a:tblGrid>
              <a:tr h="370840">
                <a:tc>
                  <a:txBody>
                    <a:bodyPr/>
                    <a:lstStyle/>
                    <a:p>
                      <a:r>
                        <a:rPr lang="en-GB" b="0" dirty="0">
                          <a:solidFill>
                            <a:schemeClr val="tx1"/>
                          </a:solidFill>
                        </a:rPr>
                        <a:t>Object: </a:t>
                      </a:r>
                      <a:r>
                        <a:rPr lang="en-GB" b="0" dirty="0" err="1">
                          <a:solidFill>
                            <a:schemeClr val="tx1"/>
                          </a:solidFill>
                        </a:rPr>
                        <a:t>Publicatation</a:t>
                      </a:r>
                      <a:endParaRPr lang="en-GB" b="0" dirty="0">
                        <a:solidFill>
                          <a:schemeClr val="tx1"/>
                        </a:solidFill>
                      </a:endParaRPr>
                    </a:p>
                    <a:p>
                      <a:r>
                        <a:rPr lang="en-GB" b="0" dirty="0">
                          <a:solidFill>
                            <a:schemeClr val="tx1"/>
                          </a:solidFill>
                        </a:rPr>
                        <a:t>Place Associated, Scotland, Glasgow, Kelvin Hall</a:t>
                      </a:r>
                    </a:p>
                    <a:p>
                      <a:r>
                        <a:rPr lang="en-GB" b="0" dirty="0">
                          <a:solidFill>
                            <a:schemeClr val="tx1"/>
                          </a:solidFill>
                        </a:rPr>
                        <a:t>Date: 1955-56</a:t>
                      </a:r>
                    </a:p>
                    <a:p>
                      <a:r>
                        <a:rPr lang="en-GB" b="0" dirty="0">
                          <a:solidFill>
                            <a:schemeClr val="tx1"/>
                          </a:solidFill>
                        </a:rPr>
                        <a:t>Materials: paper</a:t>
                      </a:r>
                    </a:p>
                    <a:p>
                      <a:r>
                        <a:rPr lang="en-GB" b="0" dirty="0">
                          <a:solidFill>
                            <a:schemeClr val="tx1"/>
                          </a:solidFill>
                        </a:rPr>
                        <a:t>ID Number: PP.1975.114.96</a:t>
                      </a:r>
                    </a:p>
                    <a:p>
                      <a:r>
                        <a:rPr lang="en-GB" b="0" dirty="0">
                          <a:solidFill>
                            <a:schemeClr val="tx1"/>
                          </a:solidFill>
                        </a:rPr>
                        <a:t>Location: In storage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0" dirty="0">
                          <a:solidFill>
                            <a:schemeClr val="tx1"/>
                          </a:solidFill>
                        </a:rPr>
                        <a:t>Object Type: Tramcar</a:t>
                      </a:r>
                    </a:p>
                    <a:p>
                      <a:r>
                        <a:rPr lang="en-GB" b="0" dirty="0">
                          <a:solidFill>
                            <a:schemeClr val="tx1"/>
                          </a:solidFill>
                        </a:rPr>
                        <a:t>Place Associated: Scotland, Glasgow</a:t>
                      </a:r>
                    </a:p>
                    <a:p>
                      <a:r>
                        <a:rPr lang="en-GB" b="0" dirty="0">
                          <a:solidFill>
                            <a:schemeClr val="tx1"/>
                          </a:solidFill>
                        </a:rPr>
                        <a:t>Date: 1898</a:t>
                      </a:r>
                    </a:p>
                    <a:p>
                      <a:r>
                        <a:rPr lang="en-GB" b="0" dirty="0">
                          <a:solidFill>
                            <a:schemeClr val="tx1"/>
                          </a:solidFill>
                        </a:rPr>
                        <a:t>Materials: metal, glass, wood, plastic</a:t>
                      </a:r>
                    </a:p>
                    <a:p>
                      <a:r>
                        <a:rPr lang="en-GB" b="0" dirty="0">
                          <a:solidFill>
                            <a:schemeClr val="tx1"/>
                          </a:solidFill>
                        </a:rPr>
                        <a:t>ID Number: T.1964.35.b</a:t>
                      </a:r>
                    </a:p>
                    <a:p>
                      <a:r>
                        <a:rPr lang="en-GB" b="0" dirty="0">
                          <a:solidFill>
                            <a:schemeClr val="tx1"/>
                          </a:solidFill>
                        </a:rPr>
                        <a:t>Location: Riverside Museum Main Exhibition Area</a:t>
                      </a:r>
                      <a:endParaRPr lang="en-GB" b="0" dirty="0"/>
                    </a:p>
                    <a:p>
                      <a:endParaRPr lang="en-GB"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0" dirty="0">
                          <a:solidFill>
                            <a:schemeClr val="tx1"/>
                          </a:solidFill>
                        </a:rPr>
                        <a:t>Object Type: Doll</a:t>
                      </a:r>
                    </a:p>
                    <a:p>
                      <a:r>
                        <a:rPr lang="en-GB" b="0" dirty="0">
                          <a:solidFill>
                            <a:schemeClr val="tx1"/>
                          </a:solidFill>
                        </a:rPr>
                        <a:t>Place Associated: United States, Texas</a:t>
                      </a:r>
                    </a:p>
                    <a:p>
                      <a:r>
                        <a:rPr lang="en-GB" b="0" dirty="0">
                          <a:solidFill>
                            <a:schemeClr val="tx1"/>
                          </a:solidFill>
                        </a:rPr>
                        <a:t>Date 20</a:t>
                      </a:r>
                      <a:r>
                        <a:rPr lang="en-GB" b="0" baseline="30000" dirty="0">
                          <a:solidFill>
                            <a:schemeClr val="tx1"/>
                          </a:solidFill>
                        </a:rPr>
                        <a:t>th</a:t>
                      </a:r>
                      <a:r>
                        <a:rPr lang="en-GB" b="0" dirty="0">
                          <a:solidFill>
                            <a:schemeClr val="tx1"/>
                          </a:solidFill>
                        </a:rPr>
                        <a:t> Century</a:t>
                      </a:r>
                    </a:p>
                    <a:p>
                      <a:r>
                        <a:rPr lang="en-GB" b="0" dirty="0">
                          <a:solidFill>
                            <a:schemeClr val="tx1"/>
                          </a:solidFill>
                        </a:rPr>
                        <a:t>Materials: Cloth, leather, wood</a:t>
                      </a:r>
                    </a:p>
                    <a:p>
                      <a:r>
                        <a:rPr lang="en-GB" b="0" dirty="0">
                          <a:solidFill>
                            <a:schemeClr val="tx1"/>
                          </a:solidFill>
                        </a:rPr>
                        <a:t>ID Number: A.1950.15.ba</a:t>
                      </a:r>
                    </a:p>
                    <a:p>
                      <a:r>
                        <a:rPr lang="en-GB" b="0" dirty="0">
                          <a:solidFill>
                            <a:schemeClr val="tx1"/>
                          </a:solidFill>
                        </a:rPr>
                        <a:t>Location: In storage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3586590"/>
                  </a:ext>
                </a:extLst>
              </a:tr>
              <a:tr h="370840">
                <a:tc>
                  <a:txBody>
                    <a:bodyPr/>
                    <a:lstStyle/>
                    <a:p>
                      <a:r>
                        <a:rPr lang="en-GB" b="0" dirty="0"/>
                        <a:t>Object Type: Tramcar</a:t>
                      </a:r>
                    </a:p>
                    <a:p>
                      <a:r>
                        <a:rPr lang="en-GB" b="0" dirty="0"/>
                        <a:t>Place Associated: </a:t>
                      </a:r>
                      <a:r>
                        <a:rPr lang="en-GB" b="0" dirty="0">
                          <a:solidFill>
                            <a:schemeClr val="tx1"/>
                          </a:solidFill>
                        </a:rPr>
                        <a:t>Scotland, Glasgow</a:t>
                      </a:r>
                    </a:p>
                    <a:p>
                      <a:r>
                        <a:rPr lang="en-GB" b="0" dirty="0">
                          <a:solidFill>
                            <a:schemeClr val="tx1"/>
                          </a:solidFill>
                        </a:rPr>
                        <a:t>Date: 1952</a:t>
                      </a:r>
                    </a:p>
                    <a:p>
                      <a:r>
                        <a:rPr lang="en-GB" b="0" dirty="0">
                          <a:solidFill>
                            <a:schemeClr val="tx1"/>
                          </a:solidFill>
                        </a:rPr>
                        <a:t>Materials: metal, glass, plastic, leather</a:t>
                      </a:r>
                    </a:p>
                    <a:p>
                      <a:r>
                        <a:rPr lang="en-GB" b="0" dirty="0">
                          <a:solidFill>
                            <a:schemeClr val="tx1"/>
                          </a:solidFill>
                        </a:rPr>
                        <a:t>ID Number: T.1972.33</a:t>
                      </a:r>
                    </a:p>
                    <a:p>
                      <a:r>
                        <a:rPr lang="en-GB" b="0" dirty="0">
                          <a:solidFill>
                            <a:schemeClr val="tx1"/>
                          </a:solidFill>
                        </a:rPr>
                        <a:t>Location: Riverside Museum Main Exhibition Area</a:t>
                      </a:r>
                      <a:endParaRPr lang="en-GB"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0" dirty="0"/>
                        <a:t>Object Type: Piano</a:t>
                      </a:r>
                    </a:p>
                    <a:p>
                      <a:r>
                        <a:rPr lang="en-GB" b="0" dirty="0"/>
                        <a:t>Place Associated: Scotland, Edinburgh</a:t>
                      </a:r>
                    </a:p>
                    <a:p>
                      <a:r>
                        <a:rPr lang="en-GB" b="0" dirty="0"/>
                        <a:t>Date: 1794</a:t>
                      </a:r>
                    </a:p>
                    <a:p>
                      <a:r>
                        <a:rPr lang="en-GB" b="0" dirty="0"/>
                        <a:t>Materials: wood, ebony, ivory, </a:t>
                      </a:r>
                      <a:r>
                        <a:rPr lang="en-GB" b="0" dirty="0" err="1"/>
                        <a:t>fel;t</a:t>
                      </a:r>
                      <a:r>
                        <a:rPr lang="en-GB" b="0" dirty="0"/>
                        <a:t>, wire, metal</a:t>
                      </a:r>
                    </a:p>
                    <a:p>
                      <a:r>
                        <a:rPr lang="en-GB" b="0" dirty="0"/>
                        <a:t>ID Number: 1912.28.1</a:t>
                      </a:r>
                    </a:p>
                    <a:p>
                      <a:r>
                        <a:rPr lang="en-GB" b="0" dirty="0"/>
                        <a:t>Location: In storage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47088"/>
                  </a:ext>
                </a:extLst>
              </a:tr>
              <a:tr h="370840">
                <a:tc>
                  <a:txBody>
                    <a:bodyPr/>
                    <a:lstStyle/>
                    <a:p>
                      <a:endParaRPr lang="en-GB"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2550418"/>
                  </a:ext>
                </a:extLst>
              </a:tr>
              <a:tr h="370840">
                <a:tc>
                  <a:txBody>
                    <a:bodyPr/>
                    <a:lstStyle/>
                    <a:p>
                      <a:endParaRPr lang="en-GB"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4286666"/>
                  </a:ext>
                </a:extLst>
              </a:tr>
              <a:tr h="370840">
                <a:tc>
                  <a:txBody>
                    <a:bodyPr/>
                    <a:lstStyle/>
                    <a:p>
                      <a:endParaRPr lang="en-GB"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832065"/>
                  </a:ext>
                </a:extLst>
              </a:tr>
            </a:tbl>
          </a:graphicData>
        </a:graphic>
      </p:graphicFrame>
    </p:spTree>
    <p:extLst>
      <p:ext uri="{BB962C8B-B14F-4D97-AF65-F5344CB8AC3E}">
        <p14:creationId xmlns:p14="http://schemas.microsoft.com/office/powerpoint/2010/main" val="18155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9BAB25A5-7734-42BD-8439-98D6B36640A3}"/>
              </a:ext>
            </a:extLst>
          </p:cNvPr>
          <p:cNvPicPr>
            <a:picLocks noChangeAspect="1"/>
          </p:cNvPicPr>
          <p:nvPr/>
        </p:nvPicPr>
        <p:blipFill>
          <a:blip r:embed="rId2"/>
          <a:stretch>
            <a:fillRect/>
          </a:stretch>
        </p:blipFill>
        <p:spPr>
          <a:xfrm>
            <a:off x="10900669" y="120316"/>
            <a:ext cx="1120000" cy="297500"/>
          </a:xfrm>
          <a:prstGeom prst="rect">
            <a:avLst/>
          </a:prstGeom>
        </p:spPr>
      </p:pic>
      <p:sp>
        <p:nvSpPr>
          <p:cNvPr id="4" name="TextBox 3">
            <a:extLst>
              <a:ext uri="{FF2B5EF4-FFF2-40B4-BE49-F238E27FC236}">
                <a16:creationId xmlns:a16="http://schemas.microsoft.com/office/drawing/2014/main" id="{FA32B47E-724E-4C9A-8C53-845DC514AD41}"/>
              </a:ext>
            </a:extLst>
          </p:cNvPr>
          <p:cNvSpPr txBox="1"/>
          <p:nvPr/>
        </p:nvSpPr>
        <p:spPr>
          <a:xfrm>
            <a:off x="485775" y="523875"/>
            <a:ext cx="8343900" cy="369332"/>
          </a:xfrm>
          <a:prstGeom prst="rect">
            <a:avLst/>
          </a:prstGeom>
          <a:noFill/>
        </p:spPr>
        <p:txBody>
          <a:bodyPr wrap="square" rtlCol="0">
            <a:spAutoFit/>
          </a:bodyPr>
          <a:lstStyle/>
          <a:p>
            <a:r>
              <a:rPr lang="en-GB" b="1" dirty="0"/>
              <a:t>Additional Information</a:t>
            </a:r>
          </a:p>
        </p:txBody>
      </p:sp>
      <p:sp>
        <p:nvSpPr>
          <p:cNvPr id="5" name="TextBox 4">
            <a:extLst>
              <a:ext uri="{FF2B5EF4-FFF2-40B4-BE49-F238E27FC236}">
                <a16:creationId xmlns:a16="http://schemas.microsoft.com/office/drawing/2014/main" id="{9F5F4E39-0EFB-4662-AEF8-6CAE2F90CB37}"/>
              </a:ext>
            </a:extLst>
          </p:cNvPr>
          <p:cNvSpPr txBox="1"/>
          <p:nvPr/>
        </p:nvSpPr>
        <p:spPr>
          <a:xfrm>
            <a:off x="485775" y="1120676"/>
            <a:ext cx="10725150" cy="2308324"/>
          </a:xfrm>
          <a:prstGeom prst="rect">
            <a:avLst/>
          </a:prstGeom>
          <a:noFill/>
        </p:spPr>
        <p:txBody>
          <a:bodyPr wrap="square" rtlCol="0">
            <a:spAutoFit/>
          </a:bodyPr>
          <a:lstStyle/>
          <a:p>
            <a:r>
              <a:rPr lang="en-GB" dirty="0"/>
              <a:t>Kelvin Hall Website</a:t>
            </a:r>
          </a:p>
          <a:p>
            <a:r>
              <a:rPr lang="en-GB" dirty="0">
                <a:hlinkClick r:id="rId3"/>
              </a:rPr>
              <a:t>https://kelvinhall.org.uk/</a:t>
            </a:r>
            <a:endParaRPr lang="en-GB" dirty="0"/>
          </a:p>
          <a:p>
            <a:endParaRPr lang="en-GB" dirty="0"/>
          </a:p>
          <a:p>
            <a:r>
              <a:rPr lang="en-GB" dirty="0"/>
              <a:t>National Library of Scotland Moving Image Archive</a:t>
            </a:r>
          </a:p>
          <a:p>
            <a:r>
              <a:rPr lang="en-GB" dirty="0">
                <a:hlinkClick r:id="rId4"/>
              </a:rPr>
              <a:t>https://movingimage.nls.uk/</a:t>
            </a:r>
            <a:endParaRPr lang="en-GB" dirty="0"/>
          </a:p>
          <a:p>
            <a:endParaRPr lang="en-GB" dirty="0"/>
          </a:p>
          <a:p>
            <a:r>
              <a:rPr lang="en-GB" dirty="0"/>
              <a:t>Glasgow Museums Collections Online</a:t>
            </a:r>
          </a:p>
          <a:p>
            <a:r>
              <a:rPr lang="en-GB" dirty="0">
                <a:hlinkClick r:id="rId5"/>
              </a:rPr>
              <a:t>https://www.glasgowlife.org.uk/museums/collections</a:t>
            </a:r>
            <a:endParaRPr lang="en-GB" dirty="0"/>
          </a:p>
        </p:txBody>
      </p:sp>
    </p:spTree>
    <p:extLst>
      <p:ext uri="{BB962C8B-B14F-4D97-AF65-F5344CB8AC3E}">
        <p14:creationId xmlns:p14="http://schemas.microsoft.com/office/powerpoint/2010/main" val="289608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DC07EC07-7906-4AF8-A379-C654E771E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87" y="1585632"/>
            <a:ext cx="6716272" cy="4701390"/>
          </a:xfrm>
          <a:prstGeom prst="rect">
            <a:avLst/>
          </a:prstGeom>
        </p:spPr>
      </p:pic>
      <p:pic>
        <p:nvPicPr>
          <p:cNvPr id="3" name="Picture 2" descr="A picture containing box, can&#10;&#10;Description automatically generated">
            <a:extLst>
              <a:ext uri="{FF2B5EF4-FFF2-40B4-BE49-F238E27FC236}">
                <a16:creationId xmlns:a16="http://schemas.microsoft.com/office/drawing/2014/main" id="{B52ADDB9-3A73-42D2-A388-B82F06957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655" y="570979"/>
            <a:ext cx="4172712" cy="5716043"/>
          </a:xfrm>
          <a:prstGeom prst="rect">
            <a:avLst/>
          </a:prstGeom>
        </p:spPr>
      </p:pic>
      <p:sp>
        <p:nvSpPr>
          <p:cNvPr id="6" name="TextBox 5">
            <a:extLst>
              <a:ext uri="{FF2B5EF4-FFF2-40B4-BE49-F238E27FC236}">
                <a16:creationId xmlns:a16="http://schemas.microsoft.com/office/drawing/2014/main" id="{E2350FB8-AA0B-44C2-8FBE-0B9FE672F8A8}"/>
              </a:ext>
            </a:extLst>
          </p:cNvPr>
          <p:cNvSpPr txBox="1"/>
          <p:nvPr/>
        </p:nvSpPr>
        <p:spPr>
          <a:xfrm>
            <a:off x="409987" y="385303"/>
            <a:ext cx="6895881" cy="1200329"/>
          </a:xfrm>
          <a:prstGeom prst="rect">
            <a:avLst/>
          </a:prstGeom>
          <a:noFill/>
        </p:spPr>
        <p:txBody>
          <a:bodyPr wrap="square" rtlCol="0">
            <a:spAutoFit/>
          </a:bodyPr>
          <a:lstStyle/>
          <a:p>
            <a:r>
              <a:rPr lang="en-GB" sz="3600" b="1" dirty="0"/>
              <a:t>Let’s start by looking at the famous annual Circus and Carnival!</a:t>
            </a:r>
          </a:p>
        </p:txBody>
      </p:sp>
      <p:pic>
        <p:nvPicPr>
          <p:cNvPr id="2" name="Picture 1" descr="A close up of a sign&#10;&#10;Description automatically generated">
            <a:extLst>
              <a:ext uri="{FF2B5EF4-FFF2-40B4-BE49-F238E27FC236}">
                <a16:creationId xmlns:a16="http://schemas.microsoft.com/office/drawing/2014/main" id="{2C352AA9-9EED-4AB5-BB07-CF6B0AA56F5E}"/>
              </a:ext>
            </a:extLst>
          </p:cNvPr>
          <p:cNvPicPr>
            <a:picLocks noChangeAspect="1"/>
          </p:cNvPicPr>
          <p:nvPr/>
        </p:nvPicPr>
        <p:blipFill>
          <a:blip r:embed="rId4"/>
          <a:stretch>
            <a:fillRect/>
          </a:stretch>
        </p:blipFill>
        <p:spPr>
          <a:xfrm>
            <a:off x="10910575" y="162338"/>
            <a:ext cx="1120000" cy="297500"/>
          </a:xfrm>
          <a:prstGeom prst="rect">
            <a:avLst/>
          </a:prstGeom>
        </p:spPr>
      </p:pic>
    </p:spTree>
    <p:extLst>
      <p:ext uri="{BB962C8B-B14F-4D97-AF65-F5344CB8AC3E}">
        <p14:creationId xmlns:p14="http://schemas.microsoft.com/office/powerpoint/2010/main" val="76967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B8D926-3BD6-4730-8DE5-2B6BD2F1923B}"/>
              </a:ext>
            </a:extLst>
          </p:cNvPr>
          <p:cNvSpPr txBox="1"/>
          <p:nvPr/>
        </p:nvSpPr>
        <p:spPr>
          <a:xfrm>
            <a:off x="5319576" y="763556"/>
            <a:ext cx="5667748" cy="114377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ea typeface="+mj-ea"/>
                <a:cs typeface="+mj-cs"/>
              </a:rPr>
              <a:t>The Circus and Carnival</a:t>
            </a:r>
          </a:p>
        </p:txBody>
      </p:sp>
      <p:pic>
        <p:nvPicPr>
          <p:cNvPr id="18" name="Picture 17" descr="A picture containing text&#10;&#10;Description automatically generated">
            <a:extLst>
              <a:ext uri="{FF2B5EF4-FFF2-40B4-BE49-F238E27FC236}">
                <a16:creationId xmlns:a16="http://schemas.microsoft.com/office/drawing/2014/main" id="{2F65A6E5-67AF-4228-B911-05F3F3A51543}"/>
              </a:ext>
            </a:extLst>
          </p:cNvPr>
          <p:cNvPicPr>
            <a:picLocks noChangeAspect="1"/>
          </p:cNvPicPr>
          <p:nvPr/>
        </p:nvPicPr>
        <p:blipFill rotWithShape="1">
          <a:blip r:embed="rId2">
            <a:extLst>
              <a:ext uri="{28A0092B-C50C-407E-A947-70E740481C1C}">
                <a14:useLocalDpi xmlns:a14="http://schemas.microsoft.com/office/drawing/2010/main" val="0"/>
              </a:ext>
            </a:extLst>
          </a:blip>
          <a:srcRect l="1100" r="6189" b="2"/>
          <a:stretch/>
        </p:blipFill>
        <p:spPr>
          <a:xfrm>
            <a:off x="20" y="-1"/>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12" name="TextBox 11">
            <a:extLst>
              <a:ext uri="{FF2B5EF4-FFF2-40B4-BE49-F238E27FC236}">
                <a16:creationId xmlns:a16="http://schemas.microsoft.com/office/drawing/2014/main" id="{7622975A-22D5-4CC9-9C97-99FEEF97D542}"/>
              </a:ext>
            </a:extLst>
          </p:cNvPr>
          <p:cNvSpPr txBox="1"/>
          <p:nvPr/>
        </p:nvSpPr>
        <p:spPr>
          <a:xfrm>
            <a:off x="5319576" y="2054287"/>
            <a:ext cx="6162269" cy="4040157"/>
          </a:xfrm>
          <a:prstGeom prst="rect">
            <a:avLst/>
          </a:prstGeom>
        </p:spPr>
        <p:txBody>
          <a:bodyPr vert="horz" lIns="91440" tIns="45720" rIns="91440" bIns="45720" rtlCol="0" anchor="ctr">
            <a:normAutofit lnSpcReduction="10000"/>
          </a:bodyPr>
          <a:lstStyle/>
          <a:p>
            <a:pPr>
              <a:lnSpc>
                <a:spcPct val="90000"/>
              </a:lnSpc>
              <a:spcAft>
                <a:spcPts val="600"/>
              </a:spcAft>
            </a:pPr>
            <a:r>
              <a:rPr lang="en-US" sz="2400" dirty="0"/>
              <a:t>The annual circus and carnival was held at Kelvin Hall from 1924 until 1985 when the building was then converted to house the Museum of Transport, which opened in 1987. </a:t>
            </a:r>
          </a:p>
          <a:p>
            <a:pPr>
              <a:lnSpc>
                <a:spcPct val="90000"/>
              </a:lnSpc>
              <a:spcAft>
                <a:spcPts val="600"/>
              </a:spcAft>
            </a:pPr>
            <a:endParaRPr lang="en-US" sz="2400" dirty="0"/>
          </a:p>
          <a:p>
            <a:pPr>
              <a:lnSpc>
                <a:spcPct val="90000"/>
              </a:lnSpc>
              <a:spcAft>
                <a:spcPts val="600"/>
              </a:spcAft>
            </a:pPr>
            <a:r>
              <a:rPr lang="en-US" sz="2400" dirty="0"/>
              <a:t>Many visitors to Kelvin Hall today say that when they think of going to the circus when they were younger, the smell of the elephant dung is the thing they remember the most!</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Let’s look back at some of the action!</a:t>
            </a:r>
          </a:p>
          <a:p>
            <a:pPr indent="-228600">
              <a:lnSpc>
                <a:spcPct val="90000"/>
              </a:lnSpc>
              <a:spcAft>
                <a:spcPts val="600"/>
              </a:spcAft>
              <a:buFont typeface="Arial" panose="020B0604020202020204" pitchFamily="34" charset="0"/>
              <a:buChar char="•"/>
            </a:pPr>
            <a:endParaRPr lang="en-US" dirty="0"/>
          </a:p>
        </p:txBody>
      </p:sp>
      <p:pic>
        <p:nvPicPr>
          <p:cNvPr id="2" name="Picture 1" descr="A close up of a sign&#10;&#10;Description automatically generated">
            <a:extLst>
              <a:ext uri="{FF2B5EF4-FFF2-40B4-BE49-F238E27FC236}">
                <a16:creationId xmlns:a16="http://schemas.microsoft.com/office/drawing/2014/main" id="{D7449B1D-9909-43FB-AE10-3D1689742DB2}"/>
              </a:ext>
            </a:extLst>
          </p:cNvPr>
          <p:cNvPicPr>
            <a:picLocks noChangeAspect="1"/>
          </p:cNvPicPr>
          <p:nvPr/>
        </p:nvPicPr>
        <p:blipFill>
          <a:blip r:embed="rId3"/>
          <a:stretch>
            <a:fillRect/>
          </a:stretch>
        </p:blipFill>
        <p:spPr>
          <a:xfrm>
            <a:off x="10921845" y="120316"/>
            <a:ext cx="1120000" cy="297500"/>
          </a:xfrm>
          <a:prstGeom prst="rect">
            <a:avLst/>
          </a:prstGeom>
        </p:spPr>
      </p:pic>
    </p:spTree>
    <p:extLst>
      <p:ext uri="{BB962C8B-B14F-4D97-AF65-F5344CB8AC3E}">
        <p14:creationId xmlns:p14="http://schemas.microsoft.com/office/powerpoint/2010/main" val="268933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26DA93-1217-4B69-A0FF-2E110AEF93A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2182" b="23714"/>
          <a:stretch/>
        </p:blipFill>
        <p:spPr>
          <a:xfrm>
            <a:off x="-1" y="-418958"/>
            <a:ext cx="12192001" cy="4666928"/>
          </a:xfrm>
          <a:prstGeom prst="rect">
            <a:avLst/>
          </a:prstGeom>
        </p:spPr>
      </p:pic>
      <p:pic>
        <p:nvPicPr>
          <p:cNvPr id="21" name="Picture 2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23" name="Oval 2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9EAFCA-31F5-4BB4-AC34-70F5F3E62E91}"/>
              </a:ext>
            </a:extLst>
          </p:cNvPr>
          <p:cNvSpPr txBox="1"/>
          <p:nvPr/>
        </p:nvSpPr>
        <p:spPr>
          <a:xfrm>
            <a:off x="219044" y="3780174"/>
            <a:ext cx="6780790" cy="150993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solidFill>
                  <a:srgbClr val="000000"/>
                </a:solidFill>
                <a:ea typeface="+mj-ea"/>
                <a:cs typeface="+mj-cs"/>
              </a:rPr>
              <a:t>Films of the Circus</a:t>
            </a:r>
          </a:p>
        </p:txBody>
      </p:sp>
      <p:sp>
        <p:nvSpPr>
          <p:cNvPr id="10" name="TextBox 9">
            <a:extLst>
              <a:ext uri="{FF2B5EF4-FFF2-40B4-BE49-F238E27FC236}">
                <a16:creationId xmlns:a16="http://schemas.microsoft.com/office/drawing/2014/main" id="{CD5F57A2-0DFB-401D-9D75-B3DA8818DA99}"/>
              </a:ext>
            </a:extLst>
          </p:cNvPr>
          <p:cNvSpPr txBox="1"/>
          <p:nvPr/>
        </p:nvSpPr>
        <p:spPr>
          <a:xfrm>
            <a:off x="219044" y="4752658"/>
            <a:ext cx="11444221" cy="895300"/>
          </a:xfrm>
          <a:prstGeom prst="rect">
            <a:avLst/>
          </a:prstGeom>
        </p:spPr>
        <p:txBody>
          <a:bodyPr vert="horz" lIns="91440" tIns="45720" rIns="91440" bIns="45720" rtlCol="0" anchor="ctr">
            <a:normAutofit/>
          </a:bodyPr>
          <a:lstStyle/>
          <a:p>
            <a:pPr>
              <a:lnSpc>
                <a:spcPct val="90000"/>
              </a:lnSpc>
              <a:spcAft>
                <a:spcPts val="600"/>
              </a:spcAft>
            </a:pPr>
            <a:r>
              <a:rPr lang="en-US" sz="2400" dirty="0">
                <a:solidFill>
                  <a:srgbClr val="000000"/>
                </a:solidFill>
              </a:rPr>
              <a:t>The following films are part of the National Library of Scotland’s Moving Image Archive, at Kelvin Hall. The first film shows animal performing and the second film shows acrobats.</a:t>
            </a:r>
          </a:p>
        </p:txBody>
      </p:sp>
      <p:sp>
        <p:nvSpPr>
          <p:cNvPr id="8" name="TextBox 7">
            <a:extLst>
              <a:ext uri="{FF2B5EF4-FFF2-40B4-BE49-F238E27FC236}">
                <a16:creationId xmlns:a16="http://schemas.microsoft.com/office/drawing/2014/main" id="{B3AD5CA0-24C8-4FB3-9C01-8EEA7542B922}"/>
              </a:ext>
            </a:extLst>
          </p:cNvPr>
          <p:cNvSpPr txBox="1"/>
          <p:nvPr/>
        </p:nvSpPr>
        <p:spPr>
          <a:xfrm>
            <a:off x="219045" y="6168754"/>
            <a:ext cx="7579020" cy="461665"/>
          </a:xfrm>
          <a:prstGeom prst="rect">
            <a:avLst/>
          </a:prstGeom>
          <a:noFill/>
        </p:spPr>
        <p:txBody>
          <a:bodyPr wrap="square" rtlCol="0">
            <a:spAutoFit/>
          </a:bodyPr>
          <a:lstStyle/>
          <a:p>
            <a:pPr>
              <a:spcAft>
                <a:spcPts val="600"/>
              </a:spcAft>
            </a:pPr>
            <a:r>
              <a:rPr lang="en-GB" sz="2400" dirty="0">
                <a:hlinkClick r:id="rId5"/>
              </a:rPr>
              <a:t>https://movingimage.nls.uk/film/T0096/74958764</a:t>
            </a:r>
            <a:endParaRPr lang="en-GB" sz="2400" dirty="0"/>
          </a:p>
        </p:txBody>
      </p:sp>
      <p:sp>
        <p:nvSpPr>
          <p:cNvPr id="3" name="TextBox 2">
            <a:extLst>
              <a:ext uri="{FF2B5EF4-FFF2-40B4-BE49-F238E27FC236}">
                <a16:creationId xmlns:a16="http://schemas.microsoft.com/office/drawing/2014/main" id="{7A800827-892C-4F3E-BF2D-5F74313FE986}"/>
              </a:ext>
            </a:extLst>
          </p:cNvPr>
          <p:cNvSpPr txBox="1"/>
          <p:nvPr/>
        </p:nvSpPr>
        <p:spPr>
          <a:xfrm>
            <a:off x="219045" y="5654460"/>
            <a:ext cx="7579020" cy="461665"/>
          </a:xfrm>
          <a:prstGeom prst="rect">
            <a:avLst/>
          </a:prstGeom>
          <a:noFill/>
        </p:spPr>
        <p:txBody>
          <a:bodyPr wrap="square" rtlCol="0">
            <a:spAutoFit/>
          </a:bodyPr>
          <a:lstStyle/>
          <a:p>
            <a:pPr>
              <a:spcAft>
                <a:spcPts val="600"/>
              </a:spcAft>
            </a:pPr>
            <a:r>
              <a:rPr lang="en-GB" sz="2400" dirty="0">
                <a:hlinkClick r:id="rId6"/>
              </a:rPr>
              <a:t>https://movingimage.nls.uk/film/3193/74960075</a:t>
            </a:r>
            <a:endParaRPr lang="en-GB" sz="2400" dirty="0"/>
          </a:p>
        </p:txBody>
      </p:sp>
      <p:pic>
        <p:nvPicPr>
          <p:cNvPr id="2" name="Picture 1" descr="A close up of a sign&#10;&#10;Description automatically generated">
            <a:extLst>
              <a:ext uri="{FF2B5EF4-FFF2-40B4-BE49-F238E27FC236}">
                <a16:creationId xmlns:a16="http://schemas.microsoft.com/office/drawing/2014/main" id="{2A3EBF45-95C9-4E72-A6A1-C67AB0DC8492}"/>
              </a:ext>
            </a:extLst>
          </p:cNvPr>
          <p:cNvPicPr>
            <a:picLocks noChangeAspect="1"/>
          </p:cNvPicPr>
          <p:nvPr/>
        </p:nvPicPr>
        <p:blipFill>
          <a:blip r:embed="rId7"/>
          <a:stretch>
            <a:fillRect/>
          </a:stretch>
        </p:blipFill>
        <p:spPr>
          <a:xfrm>
            <a:off x="10891525" y="-218012"/>
            <a:ext cx="1120000" cy="297500"/>
          </a:xfrm>
          <a:prstGeom prst="rect">
            <a:avLst/>
          </a:prstGeom>
        </p:spPr>
      </p:pic>
    </p:spTree>
    <p:extLst>
      <p:ext uri="{BB962C8B-B14F-4D97-AF65-F5344CB8AC3E}">
        <p14:creationId xmlns:p14="http://schemas.microsoft.com/office/powerpoint/2010/main" val="287660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310FA7-B622-4246-84F1-E54DA4A2DF09}"/>
              </a:ext>
            </a:extLst>
          </p:cNvPr>
          <p:cNvSpPr txBox="1"/>
          <p:nvPr/>
        </p:nvSpPr>
        <p:spPr>
          <a:xfrm>
            <a:off x="5463673" y="489080"/>
            <a:ext cx="4958621" cy="17129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ea typeface="+mj-ea"/>
                <a:cs typeface="+mj-cs"/>
              </a:rPr>
              <a:t>Carnival on Film</a:t>
            </a:r>
          </a:p>
        </p:txBody>
      </p:sp>
      <p:pic>
        <p:nvPicPr>
          <p:cNvPr id="3" name="Picture 2">
            <a:extLst>
              <a:ext uri="{FF2B5EF4-FFF2-40B4-BE49-F238E27FC236}">
                <a16:creationId xmlns:a16="http://schemas.microsoft.com/office/drawing/2014/main" id="{6087E469-759A-411A-9D61-F5726CDA98D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7470" b="-1"/>
          <a:stretch/>
        </p:blipFill>
        <p:spPr>
          <a:xfrm>
            <a:off x="20" y="-1"/>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6" name="TextBox 5">
            <a:extLst>
              <a:ext uri="{FF2B5EF4-FFF2-40B4-BE49-F238E27FC236}">
                <a16:creationId xmlns:a16="http://schemas.microsoft.com/office/drawing/2014/main" id="{111D8F1E-EEB0-4404-96C2-437126CDB66F}"/>
              </a:ext>
            </a:extLst>
          </p:cNvPr>
          <p:cNvSpPr txBox="1"/>
          <p:nvPr/>
        </p:nvSpPr>
        <p:spPr>
          <a:xfrm>
            <a:off x="5463673" y="824301"/>
            <a:ext cx="6022311" cy="5557838"/>
          </a:xfrm>
          <a:prstGeom prst="rect">
            <a:avLst/>
          </a:prstGeom>
        </p:spPr>
        <p:txBody>
          <a:bodyPr vert="horz" lIns="91440" tIns="45720" rIns="91440" bIns="45720" rtlCol="0" anchor="ctr">
            <a:normAutofit/>
          </a:bodyPr>
          <a:lstStyle/>
          <a:p>
            <a:pPr>
              <a:lnSpc>
                <a:spcPct val="90000"/>
              </a:lnSpc>
              <a:spcAft>
                <a:spcPts val="600"/>
              </a:spcAft>
            </a:pPr>
            <a:r>
              <a:rPr lang="en-US" sz="2400" dirty="0"/>
              <a:t>This next film, also from the National Library of Scotland’s Moving Image Archive, is called Xmas Lights and features some scenes of the Kelvin Hall Carnival with rides including the dodgems, Ferris wheel and the merry-go-round, and sideshows, stalls and games. It was filmed in 1969 and is silent. Do you know the rule when watching silent films? You must talk about what’s happening in it!</a:t>
            </a:r>
          </a:p>
          <a:p>
            <a:pPr>
              <a:lnSpc>
                <a:spcPct val="90000"/>
              </a:lnSpc>
              <a:spcAft>
                <a:spcPts val="600"/>
              </a:spcAft>
            </a:pPr>
            <a:endParaRPr lang="en-US" sz="2400" dirty="0"/>
          </a:p>
          <a:p>
            <a:pPr>
              <a:lnSpc>
                <a:spcPct val="90000"/>
              </a:lnSpc>
              <a:spcAft>
                <a:spcPts val="600"/>
              </a:spcAft>
            </a:pPr>
            <a:r>
              <a:rPr lang="en-US" sz="2400" dirty="0">
                <a:hlinkClick r:id="rId4"/>
              </a:rPr>
              <a:t>https://movingimage.nls.uk/film/2187</a:t>
            </a:r>
            <a:endParaRPr lang="en-US" sz="2400" dirty="0"/>
          </a:p>
        </p:txBody>
      </p:sp>
      <p:pic>
        <p:nvPicPr>
          <p:cNvPr id="2" name="Picture 1" descr="A close up of a sign&#10;&#10;Description automatically generated">
            <a:extLst>
              <a:ext uri="{FF2B5EF4-FFF2-40B4-BE49-F238E27FC236}">
                <a16:creationId xmlns:a16="http://schemas.microsoft.com/office/drawing/2014/main" id="{4A7910BE-5DB0-4BA7-AAD2-AA14380FA367}"/>
              </a:ext>
            </a:extLst>
          </p:cNvPr>
          <p:cNvPicPr>
            <a:picLocks noChangeAspect="1"/>
          </p:cNvPicPr>
          <p:nvPr/>
        </p:nvPicPr>
        <p:blipFill>
          <a:blip r:embed="rId5"/>
          <a:stretch>
            <a:fillRect/>
          </a:stretch>
        </p:blipFill>
        <p:spPr>
          <a:xfrm>
            <a:off x="10925984" y="134085"/>
            <a:ext cx="1120000" cy="297500"/>
          </a:xfrm>
          <a:prstGeom prst="rect">
            <a:avLst/>
          </a:prstGeom>
        </p:spPr>
      </p:pic>
    </p:spTree>
    <p:extLst>
      <p:ext uri="{BB962C8B-B14F-4D97-AF65-F5344CB8AC3E}">
        <p14:creationId xmlns:p14="http://schemas.microsoft.com/office/powerpoint/2010/main" val="232339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820DE1-2A1F-4A54-B3CC-242A1164171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9260" r="-2" b="2935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descr="A picture containing building, bus, table, sitting&#10;&#10;Description automatically generated">
            <a:extLst>
              <a:ext uri="{FF2B5EF4-FFF2-40B4-BE49-F238E27FC236}">
                <a16:creationId xmlns:a16="http://schemas.microsoft.com/office/drawing/2014/main" id="{2EA921A6-2080-4E6F-91E7-1276243BAD0E}"/>
              </a:ext>
            </a:extLst>
          </p:cNvPr>
          <p:cNvPicPr>
            <a:picLocks noChangeAspect="1"/>
          </p:cNvPicPr>
          <p:nvPr/>
        </p:nvPicPr>
        <p:blipFill rotWithShape="1">
          <a:blip r:embed="rId3">
            <a:extLst>
              <a:ext uri="{28A0092B-C50C-407E-A947-70E740481C1C}">
                <a14:useLocalDpi xmlns:a14="http://schemas.microsoft.com/office/drawing/2010/main" val="0"/>
              </a:ext>
            </a:extLst>
          </a:blip>
          <a:srcRect t="5327" r="-2" b="1282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4" name="TextBox 3">
            <a:extLst>
              <a:ext uri="{FF2B5EF4-FFF2-40B4-BE49-F238E27FC236}">
                <a16:creationId xmlns:a16="http://schemas.microsoft.com/office/drawing/2014/main" id="{67BB24EF-84F7-47F5-9029-B1DE9DD41C6E}"/>
              </a:ext>
            </a:extLst>
          </p:cNvPr>
          <p:cNvSpPr txBox="1"/>
          <p:nvPr/>
        </p:nvSpPr>
        <p:spPr>
          <a:xfrm>
            <a:off x="448056"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kern="1200" dirty="0">
                <a:solidFill>
                  <a:schemeClr val="tx1"/>
                </a:solidFill>
                <a:ea typeface="+mj-ea"/>
                <a:cs typeface="+mj-cs"/>
              </a:rPr>
              <a:t>The Museum of Transport</a:t>
            </a:r>
          </a:p>
        </p:txBody>
      </p:sp>
      <p:sp>
        <p:nvSpPr>
          <p:cNvPr id="5" name="TextBox 4">
            <a:extLst>
              <a:ext uri="{FF2B5EF4-FFF2-40B4-BE49-F238E27FC236}">
                <a16:creationId xmlns:a16="http://schemas.microsoft.com/office/drawing/2014/main" id="{D74D6540-35C7-48FD-8684-C3AF4CF1D237}"/>
              </a:ext>
            </a:extLst>
          </p:cNvPr>
          <p:cNvSpPr txBox="1"/>
          <p:nvPr/>
        </p:nvSpPr>
        <p:spPr>
          <a:xfrm>
            <a:off x="448056" y="2512611"/>
            <a:ext cx="4832803" cy="3664351"/>
          </a:xfrm>
          <a:prstGeom prst="rect">
            <a:avLst/>
          </a:prstGeom>
        </p:spPr>
        <p:txBody>
          <a:bodyPr vert="horz" lIns="91440" tIns="45720" rIns="91440" bIns="45720" rtlCol="0">
            <a:normAutofit/>
          </a:bodyPr>
          <a:lstStyle/>
          <a:p>
            <a:pPr>
              <a:lnSpc>
                <a:spcPct val="90000"/>
              </a:lnSpc>
              <a:spcAft>
                <a:spcPts val="600"/>
              </a:spcAft>
            </a:pPr>
            <a:r>
              <a:rPr lang="en-US" sz="2400" dirty="0"/>
              <a:t>From 1987 until 2010, Kelvin Hall was the home of the Museum Of Transport, housing an enormous collection of railway locomotives, cars, trams, fire engines, motorcycles, buses and even prams!</a:t>
            </a:r>
          </a:p>
          <a:p>
            <a:pPr>
              <a:lnSpc>
                <a:spcPct val="90000"/>
              </a:lnSpc>
              <a:spcAft>
                <a:spcPts val="600"/>
              </a:spcAft>
            </a:pPr>
            <a:endParaRPr lang="en-US" sz="2400" dirty="0"/>
          </a:p>
          <a:p>
            <a:pPr>
              <a:lnSpc>
                <a:spcPct val="90000"/>
              </a:lnSpc>
              <a:spcAft>
                <a:spcPts val="600"/>
              </a:spcAft>
            </a:pPr>
            <a:r>
              <a:rPr lang="en-US" sz="2400" dirty="0"/>
              <a:t>Let’s take a look at what was inside.</a:t>
            </a:r>
          </a:p>
        </p:txBody>
      </p:sp>
      <p:pic>
        <p:nvPicPr>
          <p:cNvPr id="2" name="Picture 1" descr="A close up of a sign&#10;&#10;Description automatically generated">
            <a:extLst>
              <a:ext uri="{FF2B5EF4-FFF2-40B4-BE49-F238E27FC236}">
                <a16:creationId xmlns:a16="http://schemas.microsoft.com/office/drawing/2014/main" id="{5428D8D2-CF89-4B21-8954-D11847F9354C}"/>
              </a:ext>
            </a:extLst>
          </p:cNvPr>
          <p:cNvPicPr>
            <a:picLocks noChangeAspect="1"/>
          </p:cNvPicPr>
          <p:nvPr/>
        </p:nvPicPr>
        <p:blipFill>
          <a:blip r:embed="rId4"/>
          <a:stretch>
            <a:fillRect/>
          </a:stretch>
        </p:blipFill>
        <p:spPr>
          <a:xfrm>
            <a:off x="10906003" y="140509"/>
            <a:ext cx="1120000" cy="297500"/>
          </a:xfrm>
          <a:prstGeom prst="rect">
            <a:avLst/>
          </a:prstGeom>
        </p:spPr>
      </p:pic>
    </p:spTree>
    <p:extLst>
      <p:ext uri="{BB962C8B-B14F-4D97-AF65-F5344CB8AC3E}">
        <p14:creationId xmlns:p14="http://schemas.microsoft.com/office/powerpoint/2010/main" val="317312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2464E-051A-4B0A-B41D-8CDF8E516377}"/>
              </a:ext>
            </a:extLst>
          </p:cNvPr>
          <p:cNvPicPr>
            <a:picLocks noChangeAspect="1"/>
          </p:cNvPicPr>
          <p:nvPr/>
        </p:nvPicPr>
        <p:blipFill>
          <a:blip r:embed="rId2">
            <a:extLst>
              <a:ext uri="{28A0092B-C50C-407E-A947-70E740481C1C}">
                <a14:useLocalDpi xmlns:a14="http://schemas.microsoft.com/office/drawing/2010/main" val="0"/>
              </a:ext>
            </a:extLst>
          </a:blip>
          <a:srcRect l="13171" r="13171"/>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5" name="TextBox 14">
            <a:extLst>
              <a:ext uri="{FF2B5EF4-FFF2-40B4-BE49-F238E27FC236}">
                <a16:creationId xmlns:a16="http://schemas.microsoft.com/office/drawing/2014/main" id="{A1E6BCD2-A382-414E-AA98-ECE6FC5CFF70}"/>
              </a:ext>
            </a:extLst>
          </p:cNvPr>
          <p:cNvSpPr txBox="1"/>
          <p:nvPr/>
        </p:nvSpPr>
        <p:spPr>
          <a:xfrm>
            <a:off x="172731" y="1213008"/>
            <a:ext cx="3080551" cy="4431983"/>
          </a:xfrm>
          <a:prstGeom prst="rect">
            <a:avLst/>
          </a:prstGeom>
          <a:noFill/>
        </p:spPr>
        <p:txBody>
          <a:bodyPr wrap="square" rtlCol="0">
            <a:spAutoFit/>
          </a:bodyPr>
          <a:lstStyle/>
          <a:p>
            <a:r>
              <a:rPr lang="en-GB" sz="2400" dirty="0"/>
              <a:t>‘Kelvin Street’ with </a:t>
            </a:r>
          </a:p>
          <a:p>
            <a:r>
              <a:rPr lang="en-GB" sz="2400" dirty="0"/>
              <a:t>its range of shops, Regal Cinema </a:t>
            </a:r>
          </a:p>
          <a:p>
            <a:r>
              <a:rPr lang="en-GB" sz="2400" dirty="0"/>
              <a:t>and full-scale recreation of a </a:t>
            </a:r>
          </a:p>
          <a:p>
            <a:r>
              <a:rPr lang="en-GB" sz="2400" dirty="0"/>
              <a:t>pre-1977 Glasgow Subway station featuring salvaged objects from the </a:t>
            </a:r>
          </a:p>
          <a:p>
            <a:r>
              <a:rPr lang="en-GB" sz="2400" dirty="0"/>
              <a:t>old </a:t>
            </a:r>
            <a:r>
              <a:rPr lang="en-GB" sz="2400" dirty="0" err="1"/>
              <a:t>Merkland</a:t>
            </a:r>
            <a:r>
              <a:rPr lang="en-GB" sz="2400" dirty="0"/>
              <a:t> Street Subway station.</a:t>
            </a:r>
          </a:p>
          <a:p>
            <a:endParaRPr lang="en-GB" dirty="0"/>
          </a:p>
        </p:txBody>
      </p:sp>
      <p:pic>
        <p:nvPicPr>
          <p:cNvPr id="2" name="Picture 1" descr="A close up of a sign&#10;&#10;Description automatically generated">
            <a:extLst>
              <a:ext uri="{FF2B5EF4-FFF2-40B4-BE49-F238E27FC236}">
                <a16:creationId xmlns:a16="http://schemas.microsoft.com/office/drawing/2014/main" id="{F674CAFF-4950-418C-8786-1DCBE12732EA}"/>
              </a:ext>
            </a:extLst>
          </p:cNvPr>
          <p:cNvPicPr>
            <a:picLocks noChangeAspect="1"/>
          </p:cNvPicPr>
          <p:nvPr/>
        </p:nvPicPr>
        <p:blipFill>
          <a:blip r:embed="rId3"/>
          <a:stretch>
            <a:fillRect/>
          </a:stretch>
        </p:blipFill>
        <p:spPr>
          <a:xfrm>
            <a:off x="10928101" y="102028"/>
            <a:ext cx="1120000" cy="297500"/>
          </a:xfrm>
          <a:prstGeom prst="rect">
            <a:avLst/>
          </a:prstGeom>
        </p:spPr>
      </p:pic>
    </p:spTree>
    <p:extLst>
      <p:ext uri="{BB962C8B-B14F-4D97-AF65-F5344CB8AC3E}">
        <p14:creationId xmlns:p14="http://schemas.microsoft.com/office/powerpoint/2010/main" val="66710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6EF25-431D-4928-B344-2341F9AB986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652" b="65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extBox 1">
            <a:extLst>
              <a:ext uri="{FF2B5EF4-FFF2-40B4-BE49-F238E27FC236}">
                <a16:creationId xmlns:a16="http://schemas.microsoft.com/office/drawing/2014/main" id="{2326C382-C9B3-4E3B-93D2-A4878767B2C8}"/>
              </a:ext>
            </a:extLst>
          </p:cNvPr>
          <p:cNvSpPr txBox="1"/>
          <p:nvPr/>
        </p:nvSpPr>
        <p:spPr>
          <a:xfrm>
            <a:off x="639426" y="1213008"/>
            <a:ext cx="3559477" cy="4431983"/>
          </a:xfrm>
          <a:prstGeom prst="rect">
            <a:avLst/>
          </a:prstGeom>
          <a:noFill/>
        </p:spPr>
        <p:txBody>
          <a:bodyPr wrap="square" rtlCol="0">
            <a:spAutoFit/>
          </a:bodyPr>
          <a:lstStyle/>
          <a:p>
            <a:r>
              <a:rPr lang="en-GB" sz="2400" dirty="0"/>
              <a:t>Here we have a Glasgow Corporation Transport ‘</a:t>
            </a:r>
            <a:r>
              <a:rPr lang="en-GB" sz="2400" dirty="0" err="1"/>
              <a:t>Cunarder</a:t>
            </a:r>
            <a:r>
              <a:rPr lang="en-GB" sz="2400" dirty="0"/>
              <a:t>’ tramcar dating from 1952. </a:t>
            </a:r>
          </a:p>
          <a:p>
            <a:endParaRPr lang="en-GB" sz="2400" dirty="0"/>
          </a:p>
          <a:p>
            <a:r>
              <a:rPr lang="en-GB" sz="2400" dirty="0"/>
              <a:t>The sign on the front of the tram is for </a:t>
            </a:r>
            <a:r>
              <a:rPr lang="en-GB" sz="2400" dirty="0" err="1"/>
              <a:t>Finneston</a:t>
            </a:r>
            <a:r>
              <a:rPr lang="en-GB" sz="2400" dirty="0"/>
              <a:t>.</a:t>
            </a:r>
          </a:p>
          <a:p>
            <a:endParaRPr lang="en-GB" sz="2400" dirty="0"/>
          </a:p>
          <a:p>
            <a:r>
              <a:rPr lang="en-GB" sz="2400" dirty="0"/>
              <a:t>It was the last double decker tram built in the UK.</a:t>
            </a:r>
          </a:p>
          <a:p>
            <a:endParaRPr lang="en-GB" dirty="0"/>
          </a:p>
        </p:txBody>
      </p:sp>
      <p:pic>
        <p:nvPicPr>
          <p:cNvPr id="6" name="Picture 5" descr="A close up of a sign&#10;&#10;Description automatically generated">
            <a:extLst>
              <a:ext uri="{FF2B5EF4-FFF2-40B4-BE49-F238E27FC236}">
                <a16:creationId xmlns:a16="http://schemas.microsoft.com/office/drawing/2014/main" id="{64522F60-83D9-4594-AF1E-C7B4195B33F8}"/>
              </a:ext>
            </a:extLst>
          </p:cNvPr>
          <p:cNvPicPr>
            <a:picLocks noChangeAspect="1"/>
          </p:cNvPicPr>
          <p:nvPr/>
        </p:nvPicPr>
        <p:blipFill>
          <a:blip r:embed="rId3"/>
          <a:stretch>
            <a:fillRect/>
          </a:stretch>
        </p:blipFill>
        <p:spPr>
          <a:xfrm>
            <a:off x="10955533" y="89553"/>
            <a:ext cx="1120000" cy="297500"/>
          </a:xfrm>
          <a:prstGeom prst="rect">
            <a:avLst/>
          </a:prstGeom>
        </p:spPr>
      </p:pic>
    </p:spTree>
    <p:extLst>
      <p:ext uri="{BB962C8B-B14F-4D97-AF65-F5344CB8AC3E}">
        <p14:creationId xmlns:p14="http://schemas.microsoft.com/office/powerpoint/2010/main" val="425503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rain on a steel track&#10;&#10;Description automatically generated">
            <a:extLst>
              <a:ext uri="{FF2B5EF4-FFF2-40B4-BE49-F238E27FC236}">
                <a16:creationId xmlns:a16="http://schemas.microsoft.com/office/drawing/2014/main" id="{4D82464E-051A-4B0A-B41D-8CDF8E516377}"/>
              </a:ext>
            </a:extLst>
          </p:cNvPr>
          <p:cNvPicPr>
            <a:picLocks noChangeAspect="1"/>
          </p:cNvPicPr>
          <p:nvPr/>
        </p:nvPicPr>
        <p:blipFill rotWithShape="1">
          <a:blip r:embed="rId2">
            <a:extLst>
              <a:ext uri="{28A0092B-C50C-407E-A947-70E740481C1C}">
                <a14:useLocalDpi xmlns:a14="http://schemas.microsoft.com/office/drawing/2010/main" val="0"/>
              </a:ext>
            </a:extLst>
          </a:blip>
          <a:srcRect b="9073"/>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5" name="TextBox 14">
            <a:extLst>
              <a:ext uri="{FF2B5EF4-FFF2-40B4-BE49-F238E27FC236}">
                <a16:creationId xmlns:a16="http://schemas.microsoft.com/office/drawing/2014/main" id="{A1E6BCD2-A382-414E-AA98-ECE6FC5CFF70}"/>
              </a:ext>
            </a:extLst>
          </p:cNvPr>
          <p:cNvSpPr txBox="1"/>
          <p:nvPr/>
        </p:nvSpPr>
        <p:spPr>
          <a:xfrm>
            <a:off x="0" y="1108348"/>
            <a:ext cx="3080551" cy="5170646"/>
          </a:xfrm>
          <a:prstGeom prst="rect">
            <a:avLst/>
          </a:prstGeom>
          <a:noFill/>
        </p:spPr>
        <p:txBody>
          <a:bodyPr wrap="square" rtlCol="0">
            <a:spAutoFit/>
          </a:bodyPr>
          <a:lstStyle/>
          <a:p>
            <a:r>
              <a:rPr lang="en-GB" sz="2400" dirty="0"/>
              <a:t>This type of tram was known as a Room and Kitchen because it resembled a typical Glasgow tenement </a:t>
            </a:r>
          </a:p>
          <a:p>
            <a:r>
              <a:rPr lang="en-GB" sz="2400" dirty="0"/>
              <a:t>flat. </a:t>
            </a:r>
          </a:p>
          <a:p>
            <a:endParaRPr lang="en-GB" sz="2400" dirty="0"/>
          </a:p>
          <a:p>
            <a:r>
              <a:rPr lang="en-GB" sz="2400" dirty="0"/>
              <a:t>It is an example </a:t>
            </a:r>
          </a:p>
          <a:p>
            <a:r>
              <a:rPr lang="en-GB" sz="2400" dirty="0"/>
              <a:t>of the first electric tramcars used in Glasgow. It has a single deck and dates from around 1900.</a:t>
            </a:r>
          </a:p>
          <a:p>
            <a:endParaRPr lang="en-GB" dirty="0"/>
          </a:p>
        </p:txBody>
      </p:sp>
      <p:pic>
        <p:nvPicPr>
          <p:cNvPr id="2" name="Picture 1" descr="A close up of a sign&#10;&#10;Description automatically generated">
            <a:extLst>
              <a:ext uri="{FF2B5EF4-FFF2-40B4-BE49-F238E27FC236}">
                <a16:creationId xmlns:a16="http://schemas.microsoft.com/office/drawing/2014/main" id="{9389E9CF-4943-481A-8E6D-686A9BF264C9}"/>
              </a:ext>
            </a:extLst>
          </p:cNvPr>
          <p:cNvPicPr>
            <a:picLocks noChangeAspect="1"/>
          </p:cNvPicPr>
          <p:nvPr/>
        </p:nvPicPr>
        <p:blipFill>
          <a:blip r:embed="rId3"/>
          <a:stretch>
            <a:fillRect/>
          </a:stretch>
        </p:blipFill>
        <p:spPr>
          <a:xfrm>
            <a:off x="10937245" y="129460"/>
            <a:ext cx="1120000" cy="297500"/>
          </a:xfrm>
          <a:prstGeom prst="rect">
            <a:avLst/>
          </a:prstGeom>
        </p:spPr>
      </p:pic>
    </p:spTree>
    <p:extLst>
      <p:ext uri="{BB962C8B-B14F-4D97-AF65-F5344CB8AC3E}">
        <p14:creationId xmlns:p14="http://schemas.microsoft.com/office/powerpoint/2010/main" val="3875124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1412</Words>
  <Application>Microsoft Office PowerPoint</Application>
  <PresentationFormat>Widescreen</PresentationFormat>
  <Paragraphs>139</Paragraphs>
  <Slides>17</Slides>
  <Notes>7</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Macdonald</dc:creator>
  <cp:lastModifiedBy>carolyn foran</cp:lastModifiedBy>
  <cp:revision>12</cp:revision>
  <dcterms:created xsi:type="dcterms:W3CDTF">2020-10-25T13:22:10Z</dcterms:created>
  <dcterms:modified xsi:type="dcterms:W3CDTF">2020-11-13T10:35:45Z</dcterms:modified>
</cp:coreProperties>
</file>